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515" r:id="rId2"/>
    <p:sldId id="256" r:id="rId3"/>
    <p:sldId id="275" r:id="rId4"/>
    <p:sldId id="257" r:id="rId5"/>
    <p:sldId id="274" r:id="rId6"/>
    <p:sldId id="276" r:id="rId7"/>
    <p:sldId id="278" r:id="rId8"/>
    <p:sldId id="279" r:id="rId9"/>
    <p:sldId id="280" r:id="rId10"/>
    <p:sldId id="512" r:id="rId11"/>
    <p:sldId id="489" r:id="rId12"/>
    <p:sldId id="490" r:id="rId13"/>
    <p:sldId id="491" r:id="rId14"/>
    <p:sldId id="493" r:id="rId15"/>
    <p:sldId id="494" r:id="rId16"/>
    <p:sldId id="498" r:id="rId17"/>
    <p:sldId id="505" r:id="rId18"/>
    <p:sldId id="506" r:id="rId19"/>
    <p:sldId id="507" r:id="rId20"/>
    <p:sldId id="508" r:id="rId21"/>
    <p:sldId id="509" r:id="rId22"/>
    <p:sldId id="495" r:id="rId23"/>
    <p:sldId id="513" r:id="rId24"/>
    <p:sldId id="514" r:id="rId25"/>
    <p:sldId id="496" r:id="rId26"/>
    <p:sldId id="497" r:id="rId27"/>
    <p:sldId id="510" r:id="rId28"/>
    <p:sldId id="511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151"/>
    <a:srgbClr val="4FA1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954" y="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D0A85-9401-4E50-BE94-6037B03DFA3D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7CFA-4CF5-493A-9E73-05B730DCD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9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7CFA-4CF5-493A-9E73-05B730DCD7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0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sedoll/team_pro4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openxmlformats.org/officeDocument/2006/relationships/image" Target="../media/image5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5.png"/><Relationship Id="rId5" Type="http://schemas.openxmlformats.org/officeDocument/2006/relationships/image" Target="../media/image37.png"/><Relationship Id="rId15" Type="http://schemas.openxmlformats.org/officeDocument/2006/relationships/image" Target="../media/image4.png"/><Relationship Id="rId23" Type="http://schemas.openxmlformats.org/officeDocument/2006/relationships/image" Target="../media/image54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hyperlink" Target="http://10.41.1.198:8080/team14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12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76.png"/><Relationship Id="rId5" Type="http://schemas.openxmlformats.org/officeDocument/2006/relationships/image" Target="../media/image38.png"/><Relationship Id="rId10" Type="http://schemas.openxmlformats.org/officeDocument/2006/relationships/image" Target="../media/image75.png"/><Relationship Id="rId4" Type="http://schemas.openxmlformats.org/officeDocument/2006/relationships/image" Target="../media/image37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31F5C-749F-20B9-3522-4785E943DD3F}"/>
              </a:ext>
            </a:extLst>
          </p:cNvPr>
          <p:cNvSpPr txBox="1"/>
          <p:nvPr/>
        </p:nvSpPr>
        <p:spPr>
          <a:xfrm>
            <a:off x="2209800" y="5162371"/>
            <a:ext cx="143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0" i="0" u="sng" dirty="0">
                <a:effectLst/>
                <a:latin typeface="NotoSansKR"/>
                <a:hlinkClick r:id="rId5"/>
              </a:rPr>
              <a:t>https://github.com/sedoll/team_pro4</a:t>
            </a:r>
            <a:endParaRPr lang="ko-KR" altLang="en-US" sz="7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3B7FC-ADA3-A70E-EC4B-C91CD980B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50" y="3502235"/>
            <a:ext cx="1701813" cy="1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59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713" y="5583663"/>
            <a:ext cx="18465407" cy="154269"/>
            <a:chOff x="-42713" y="5583663"/>
            <a:chExt cx="18465407" cy="13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713" y="5583663"/>
              <a:ext cx="18465407" cy="13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49135" y="-2516058"/>
            <a:ext cx="4649981" cy="4649981"/>
            <a:chOff x="14649135" y="-2516058"/>
            <a:chExt cx="4649981" cy="4649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760000">
              <a:off x="14649135" y="-2516058"/>
              <a:ext cx="4649981" cy="4649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309" y="-1122614"/>
            <a:ext cx="2245227" cy="2245227"/>
            <a:chOff x="11393309" y="-1122614"/>
            <a:chExt cx="2245227" cy="2245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760000">
              <a:off x="11393309" y="-1122614"/>
              <a:ext cx="2245227" cy="2245227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78381" y="591205"/>
            <a:ext cx="46233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개발일정</a:t>
            </a:r>
            <a:r>
              <a:rPr kumimoji="0" 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C0B8FA1-6BB4-DFFC-D417-2CC99C539106}"/>
              </a:ext>
            </a:extLst>
          </p:cNvPr>
          <p:cNvSpPr/>
          <p:nvPr/>
        </p:nvSpPr>
        <p:spPr>
          <a:xfrm>
            <a:off x="4191000" y="2665789"/>
            <a:ext cx="2438400" cy="14820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22300" sx="95000" sy="95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메뉴 구성</a:t>
            </a:r>
            <a:br>
              <a:rPr lang="en-US" altLang="ko-KR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역할 분담</a:t>
            </a:r>
            <a:br>
              <a:rPr lang="en-US" altLang="ko-KR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DB </a:t>
            </a:r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41BC2FB-16B3-29D7-80C8-DED64871C2A3}"/>
              </a:ext>
            </a:extLst>
          </p:cNvPr>
          <p:cNvSpPr/>
          <p:nvPr/>
        </p:nvSpPr>
        <p:spPr>
          <a:xfrm>
            <a:off x="914400" y="7262048"/>
            <a:ext cx="3648067" cy="14628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22300" sx="95000" sy="95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주제선정</a:t>
            </a:r>
            <a:br>
              <a:rPr lang="en-US" altLang="ko-KR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벤치마킹 사이트 선정</a:t>
            </a:r>
            <a:br>
              <a:rPr lang="en-US" altLang="ko-KR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요구사항 분석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430D55-3AA7-57AE-4042-653BC9B80447}"/>
              </a:ext>
            </a:extLst>
          </p:cNvPr>
          <p:cNvSpPr/>
          <p:nvPr/>
        </p:nvSpPr>
        <p:spPr>
          <a:xfrm>
            <a:off x="6934200" y="7262048"/>
            <a:ext cx="2438400" cy="9093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22300" sx="95000" sy="95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코딩 시작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E1043DF-2FCE-3A03-5073-3C8B33F0D19A}"/>
              </a:ext>
            </a:extLst>
          </p:cNvPr>
          <p:cNvSpPr/>
          <p:nvPr/>
        </p:nvSpPr>
        <p:spPr>
          <a:xfrm>
            <a:off x="9601200" y="3272028"/>
            <a:ext cx="2438400" cy="9093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22300" sx="95000" sy="95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병합 </a:t>
            </a:r>
            <a:endParaRPr lang="en-US" altLang="ko-KR" sz="28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오류 수정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0D4405A-8300-9481-6894-1A3A07349FD3}"/>
              </a:ext>
            </a:extLst>
          </p:cNvPr>
          <p:cNvSpPr/>
          <p:nvPr/>
        </p:nvSpPr>
        <p:spPr>
          <a:xfrm>
            <a:off x="12115800" y="7262048"/>
            <a:ext cx="2438400" cy="9093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22300" sx="95000" sy="95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단위 테스트</a:t>
            </a:r>
            <a:br>
              <a:rPr lang="en-US" altLang="ko-KR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통합 테스트</a:t>
            </a:r>
            <a:endParaRPr lang="en-US" altLang="ko-KR" sz="28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DBE72B79-D269-34C1-5A59-3FD3B6712A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4" y="5279867"/>
            <a:ext cx="778033" cy="77803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DA889CD-15E7-7E73-9420-B9D5C487B9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26" y="5295900"/>
            <a:ext cx="778033" cy="778033"/>
          </a:xfrm>
          <a:prstGeom prst="rect">
            <a:avLst/>
          </a:prstGeom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25CA94D8-1CAE-D5E0-D3B7-FD73C68C93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26" y="5295900"/>
            <a:ext cx="778033" cy="77803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9A1F9440-1B21-8F26-0865-650F898190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26" y="5295900"/>
            <a:ext cx="778033" cy="778033"/>
          </a:xfrm>
          <a:prstGeom prst="rect">
            <a:avLst/>
          </a:prstGeom>
        </p:spPr>
      </p:pic>
      <p:pic>
        <p:nvPicPr>
          <p:cNvPr id="962" name="그림 961">
            <a:extLst>
              <a:ext uri="{FF2B5EF4-FFF2-40B4-BE49-F238E27FC236}">
                <a16:creationId xmlns:a16="http://schemas.microsoft.com/office/drawing/2014/main" id="{BF2279CB-5E75-CC25-7D5E-DA6E651CC6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293" y="5295900"/>
            <a:ext cx="778033" cy="778033"/>
          </a:xfrm>
          <a:prstGeom prst="rect">
            <a:avLst/>
          </a:prstGeom>
        </p:spPr>
      </p:pic>
      <p:sp>
        <p:nvSpPr>
          <p:cNvPr id="963" name="TextBox 962">
            <a:extLst>
              <a:ext uri="{FF2B5EF4-FFF2-40B4-BE49-F238E27FC236}">
                <a16:creationId xmlns:a16="http://schemas.microsoft.com/office/drawing/2014/main" id="{BE9CFC34-8EEF-F905-58DF-04020057D397}"/>
              </a:ext>
            </a:extLst>
          </p:cNvPr>
          <p:cNvSpPr txBox="1"/>
          <p:nvPr/>
        </p:nvSpPr>
        <p:spPr>
          <a:xfrm>
            <a:off x="1676400" y="6134100"/>
            <a:ext cx="18325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23.10.10</a:t>
            </a:r>
            <a:endParaRPr lang="ko-KR" altLang="en-US" sz="3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4DAA11C3-41AC-4EB1-EA2A-3D4EAD6B4D4B}"/>
              </a:ext>
            </a:extLst>
          </p:cNvPr>
          <p:cNvSpPr txBox="1"/>
          <p:nvPr/>
        </p:nvSpPr>
        <p:spPr>
          <a:xfrm>
            <a:off x="4485126" y="4703337"/>
            <a:ext cx="1818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23.10.12</a:t>
            </a:r>
            <a:endParaRPr lang="ko-KR" altLang="en-US" sz="3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500F96E9-3EBF-6A67-B8A9-FDE0010D2E5C}"/>
              </a:ext>
            </a:extLst>
          </p:cNvPr>
          <p:cNvSpPr txBox="1"/>
          <p:nvPr/>
        </p:nvSpPr>
        <p:spPr>
          <a:xfrm>
            <a:off x="7132590" y="6134100"/>
            <a:ext cx="18197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23.10.15</a:t>
            </a:r>
            <a:endParaRPr lang="ko-KR" altLang="en-US" sz="3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71A11826-97C7-A102-C073-19BE6CC35706}"/>
              </a:ext>
            </a:extLst>
          </p:cNvPr>
          <p:cNvSpPr txBox="1"/>
          <p:nvPr/>
        </p:nvSpPr>
        <p:spPr>
          <a:xfrm>
            <a:off x="9906000" y="4686300"/>
            <a:ext cx="1891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23.10.22</a:t>
            </a:r>
            <a:endParaRPr lang="ko-KR" altLang="en-US" sz="3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84B9E6F8-CE30-3F55-E9F1-9A41D853608C}"/>
              </a:ext>
            </a:extLst>
          </p:cNvPr>
          <p:cNvSpPr txBox="1"/>
          <p:nvPr/>
        </p:nvSpPr>
        <p:spPr>
          <a:xfrm>
            <a:off x="12423061" y="6113502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23.10.24</a:t>
            </a:r>
            <a:endParaRPr lang="ko-KR" altLang="en-US" sz="3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70" name="타원 969">
            <a:extLst>
              <a:ext uri="{FF2B5EF4-FFF2-40B4-BE49-F238E27FC236}">
                <a16:creationId xmlns:a16="http://schemas.microsoft.com/office/drawing/2014/main" id="{637FD840-0AE8-0148-6663-3BC2BAC409A5}"/>
              </a:ext>
            </a:extLst>
          </p:cNvPr>
          <p:cNvSpPr/>
          <p:nvPr/>
        </p:nvSpPr>
        <p:spPr>
          <a:xfrm>
            <a:off x="14859000" y="4262128"/>
            <a:ext cx="2714541" cy="2714541"/>
          </a:xfrm>
          <a:prstGeom prst="ellipse">
            <a:avLst/>
          </a:prstGeom>
          <a:solidFill>
            <a:schemeClr val="accent1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23.10.27</a:t>
            </a:r>
            <a:br>
              <a:rPr lang="en-US" altLang="ko-KR" sz="31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31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최종발표</a:t>
            </a:r>
            <a:endParaRPr lang="en-US" altLang="ko-KR" sz="3100" dirty="0">
              <a:solidFill>
                <a:srgbClr val="37415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969" name="그림 968">
            <a:extLst>
              <a:ext uri="{FF2B5EF4-FFF2-40B4-BE49-F238E27FC236}">
                <a16:creationId xmlns:a16="http://schemas.microsoft.com/office/drawing/2014/main" id="{25E686CA-C050-F537-7D1B-5F9A4BA159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693" y="3112612"/>
            <a:ext cx="1810283" cy="18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713" y="4293881"/>
            <a:ext cx="18465407" cy="13729"/>
            <a:chOff x="-42713" y="4293881"/>
            <a:chExt cx="18465407" cy="13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713" y="4293881"/>
              <a:ext cx="18465407" cy="13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240146"/>
            <a:ext cx="15382047" cy="3231184"/>
            <a:chOff x="0" y="8240146"/>
            <a:chExt cx="15382047" cy="32311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240146"/>
              <a:ext cx="15382047" cy="3231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381" y="1534062"/>
            <a:ext cx="4690772" cy="13729"/>
            <a:chOff x="678381" y="1534062"/>
            <a:chExt cx="4690772" cy="13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381" y="1534062"/>
              <a:ext cx="4690772" cy="1372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78381" y="591205"/>
            <a:ext cx="700921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kern="0" spc="-200" dirty="0">
                <a:solidFill>
                  <a:srgbClr val="1717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기술 스택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00B19223-2B76-33AB-7036-DC9D4F2B4223}"/>
              </a:ext>
            </a:extLst>
          </p:cNvPr>
          <p:cNvGrpSpPr/>
          <p:nvPr/>
        </p:nvGrpSpPr>
        <p:grpSpPr>
          <a:xfrm>
            <a:off x="9438110" y="1871098"/>
            <a:ext cx="8421909" cy="4163648"/>
            <a:chOff x="911300" y="4200590"/>
            <a:chExt cx="3809524" cy="3619048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0064D89C-E049-9E07-76C3-313C4B87A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93462" y="2947843"/>
              <a:ext cx="7619048" cy="7238095"/>
            </a:xfrm>
            <a:prstGeom prst="rect">
              <a:avLst/>
            </a:prstGeom>
          </p:spPr>
        </p:pic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D43E44BD-1E4A-8A38-10D9-8BB63A9C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300" y="4200590"/>
              <a:ext cx="3809524" cy="3619048"/>
            </a:xfrm>
            <a:prstGeom prst="rect">
              <a:avLst/>
            </a:prstGeom>
          </p:spPr>
        </p:pic>
      </p:grpSp>
      <p:grpSp>
        <p:nvGrpSpPr>
          <p:cNvPr id="7" name="그룹 1006">
            <a:extLst>
              <a:ext uri="{FF2B5EF4-FFF2-40B4-BE49-F238E27FC236}">
                <a16:creationId xmlns:a16="http://schemas.microsoft.com/office/drawing/2014/main" id="{4C9B023A-6AC3-4931-0010-C23AD29F1650}"/>
              </a:ext>
            </a:extLst>
          </p:cNvPr>
          <p:cNvGrpSpPr/>
          <p:nvPr/>
        </p:nvGrpSpPr>
        <p:grpSpPr>
          <a:xfrm>
            <a:off x="486744" y="1871099"/>
            <a:ext cx="8421909" cy="4154360"/>
            <a:chOff x="5129164" y="4867257"/>
            <a:chExt cx="3809524" cy="3619048"/>
          </a:xfrm>
        </p:grpSpPr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89C3A6E6-46D3-3BB5-D9E8-1A67E5ED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4402" y="3614510"/>
              <a:ext cx="7619048" cy="7238095"/>
            </a:xfrm>
            <a:prstGeom prst="rect">
              <a:avLst/>
            </a:prstGeom>
          </p:spPr>
        </p:pic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59A87F97-D0E6-441D-02BE-CE4D9DD5D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29164" y="4867257"/>
              <a:ext cx="3809524" cy="3619048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57AD4B0C-8497-A5DB-3DAE-4B9E1E6EE0E1}"/>
              </a:ext>
            </a:extLst>
          </p:cNvPr>
          <p:cNvGrpSpPr/>
          <p:nvPr/>
        </p:nvGrpSpPr>
        <p:grpSpPr>
          <a:xfrm>
            <a:off x="9438109" y="6265345"/>
            <a:ext cx="8421909" cy="3571343"/>
            <a:chOff x="5129164" y="4867257"/>
            <a:chExt cx="3809524" cy="3619048"/>
          </a:xfrm>
        </p:grpSpPr>
        <p:pic>
          <p:nvPicPr>
            <p:cNvPr id="13" name="Object 18">
              <a:extLst>
                <a:ext uri="{FF2B5EF4-FFF2-40B4-BE49-F238E27FC236}">
                  <a16:creationId xmlns:a16="http://schemas.microsoft.com/office/drawing/2014/main" id="{367D34A0-5E3E-F02C-090F-6584B12A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4402" y="3614510"/>
              <a:ext cx="7619048" cy="7238095"/>
            </a:xfrm>
            <a:prstGeom prst="rect">
              <a:avLst/>
            </a:prstGeom>
          </p:spPr>
        </p:pic>
        <p:pic>
          <p:nvPicPr>
            <p:cNvPr id="14" name="Object 19">
              <a:extLst>
                <a:ext uri="{FF2B5EF4-FFF2-40B4-BE49-F238E27FC236}">
                  <a16:creationId xmlns:a16="http://schemas.microsoft.com/office/drawing/2014/main" id="{33A0F97B-0731-F060-5B20-543D831F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29164" y="4867257"/>
              <a:ext cx="3809524" cy="3619048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C14EDE15-6E00-63B6-8A6F-9C8E3B1B2412}"/>
              </a:ext>
            </a:extLst>
          </p:cNvPr>
          <p:cNvGrpSpPr/>
          <p:nvPr/>
        </p:nvGrpSpPr>
        <p:grpSpPr>
          <a:xfrm>
            <a:off x="486742" y="6269830"/>
            <a:ext cx="8421909" cy="3623029"/>
            <a:chOff x="911300" y="4200590"/>
            <a:chExt cx="3809524" cy="3619048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06244497-B5E6-854E-AC6D-680485D6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93462" y="2947843"/>
              <a:ext cx="7619048" cy="7238095"/>
            </a:xfrm>
            <a:prstGeom prst="rect">
              <a:avLst/>
            </a:prstGeom>
          </p:spPr>
        </p:pic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AA891F6B-2B5A-42B7-FFEB-A4B27D36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300" y="4200590"/>
              <a:ext cx="3809524" cy="3619048"/>
            </a:xfrm>
            <a:prstGeom prst="rect">
              <a:avLst/>
            </a:prstGeom>
          </p:spPr>
        </p:pic>
      </p:grpSp>
      <p:sp>
        <p:nvSpPr>
          <p:cNvPr id="20" name="Object 51">
            <a:extLst>
              <a:ext uri="{FF2B5EF4-FFF2-40B4-BE49-F238E27FC236}">
                <a16:creationId xmlns:a16="http://schemas.microsoft.com/office/drawing/2014/main" id="{FAE6F320-6858-9C84-C584-EABFAE9342A1}"/>
              </a:ext>
            </a:extLst>
          </p:cNvPr>
          <p:cNvSpPr txBox="1"/>
          <p:nvPr/>
        </p:nvSpPr>
        <p:spPr>
          <a:xfrm>
            <a:off x="494341" y="2138441"/>
            <a:ext cx="420335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235FD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Back-End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Object 51">
            <a:extLst>
              <a:ext uri="{FF2B5EF4-FFF2-40B4-BE49-F238E27FC236}">
                <a16:creationId xmlns:a16="http://schemas.microsoft.com/office/drawing/2014/main" id="{AC61C1C4-26B2-6458-01E2-AC2B86F02D77}"/>
              </a:ext>
            </a:extLst>
          </p:cNvPr>
          <p:cNvSpPr txBox="1"/>
          <p:nvPr/>
        </p:nvSpPr>
        <p:spPr>
          <a:xfrm>
            <a:off x="9445708" y="2186566"/>
            <a:ext cx="420335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235FD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Front-End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Object 51">
            <a:extLst>
              <a:ext uri="{FF2B5EF4-FFF2-40B4-BE49-F238E27FC236}">
                <a16:creationId xmlns:a16="http://schemas.microsoft.com/office/drawing/2014/main" id="{A463DF8B-6C43-D7B7-9210-DDDFDD8A331D}"/>
              </a:ext>
            </a:extLst>
          </p:cNvPr>
          <p:cNvSpPr txBox="1"/>
          <p:nvPr/>
        </p:nvSpPr>
        <p:spPr>
          <a:xfrm>
            <a:off x="1143000" y="6438900"/>
            <a:ext cx="247797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235FD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개발도구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Object 51">
            <a:extLst>
              <a:ext uri="{FF2B5EF4-FFF2-40B4-BE49-F238E27FC236}">
                <a16:creationId xmlns:a16="http://schemas.microsoft.com/office/drawing/2014/main" id="{EC554419-1603-3599-A80F-2B369145919C}"/>
              </a:ext>
            </a:extLst>
          </p:cNvPr>
          <p:cNvSpPr txBox="1"/>
          <p:nvPr/>
        </p:nvSpPr>
        <p:spPr>
          <a:xfrm>
            <a:off x="9906000" y="6416814"/>
            <a:ext cx="247797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235FD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협업도구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38C95C-14CB-567F-35FB-7E48C9253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324" y="3695700"/>
            <a:ext cx="2874429" cy="15550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EB784A4-B5D6-D312-2E29-8CCA7998DD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97" y="2677114"/>
            <a:ext cx="1640092" cy="16400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217A41B-3B76-17E9-A453-7AF5413FBF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79371"/>
            <a:ext cx="1611297" cy="16112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B5DF58-BDD4-4084-84D7-AF6B373586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17" y="8053292"/>
            <a:ext cx="2192240" cy="54806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DDA6939-17A5-F37F-79B3-275233DEF9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74" y="7663583"/>
            <a:ext cx="2789222" cy="139461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B6BD4DA-BB1F-511F-97DF-1701A085671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054" y="7315499"/>
            <a:ext cx="2096664" cy="20966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469C52B-A2AA-DF01-F16D-56BA9FCFD90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660" y="7403375"/>
            <a:ext cx="1701813" cy="16601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853CF46-AB4B-9524-8170-CA883CBF78E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138" y="3253204"/>
            <a:ext cx="1952170" cy="19521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8B8F09D-39DF-EC60-0037-0BA6BAFDAB3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6" y="2798824"/>
            <a:ext cx="1295016" cy="12950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12B4317-4AB9-06AF-D9D2-9E8F8FDC699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53" y="2278114"/>
            <a:ext cx="2043500" cy="20435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8168E21-E7AE-4BBD-38DF-57C7362EA50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26" y="4160996"/>
            <a:ext cx="1917322" cy="141881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7EC004E-1713-B6C5-2C64-DB6E17C7E1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83" y="4221929"/>
            <a:ext cx="1611795" cy="14549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CF429AD-7640-22EF-F2BC-328E1C53BE5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61" y="7314958"/>
            <a:ext cx="1682118" cy="16821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2A557F9-EBFA-CFF4-C772-67986943191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386" y="3294012"/>
            <a:ext cx="1930656" cy="193065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1391F7C-20FA-734B-5508-A0F6161E52E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582" y="7354928"/>
            <a:ext cx="1575936" cy="157593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B67FAE8-3D30-655D-DB58-68131134558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07" y="4317205"/>
            <a:ext cx="1757886" cy="12626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86CFC2A-674D-D27D-51D6-029FEA07497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562" y="3099448"/>
            <a:ext cx="2183940" cy="21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5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15">
            <a:extLst>
              <a:ext uri="{FF2B5EF4-FFF2-40B4-BE49-F238E27FC236}">
                <a16:creationId xmlns:a16="http://schemas.microsoft.com/office/drawing/2014/main" id="{24E85D8F-3FC6-E929-7578-0193985D446C}"/>
              </a:ext>
            </a:extLst>
          </p:cNvPr>
          <p:cNvGrpSpPr/>
          <p:nvPr/>
        </p:nvGrpSpPr>
        <p:grpSpPr>
          <a:xfrm>
            <a:off x="9678771" y="3543300"/>
            <a:ext cx="7618629" cy="1403539"/>
            <a:chOff x="11598216" y="5189936"/>
            <a:chExt cx="5360000" cy="1403539"/>
          </a:xfrm>
        </p:grpSpPr>
        <p:grpSp>
          <p:nvGrpSpPr>
            <p:cNvPr id="13" name="그룹 1016">
              <a:extLst>
                <a:ext uri="{FF2B5EF4-FFF2-40B4-BE49-F238E27FC236}">
                  <a16:creationId xmlns:a16="http://schemas.microsoft.com/office/drawing/2014/main" id="{C6C52B9B-D0F3-078C-06A0-816A316676BD}"/>
                </a:ext>
              </a:extLst>
            </p:cNvPr>
            <p:cNvGrpSpPr/>
            <p:nvPr/>
          </p:nvGrpSpPr>
          <p:grpSpPr>
            <a:xfrm>
              <a:off x="11894396" y="5189936"/>
              <a:ext cx="4759864" cy="1403539"/>
              <a:chOff x="11894396" y="5189936"/>
              <a:chExt cx="4759864" cy="1403539"/>
            </a:xfrm>
          </p:grpSpPr>
          <p:pic>
            <p:nvPicPr>
              <p:cNvPr id="16" name="Object 51">
                <a:extLst>
                  <a:ext uri="{FF2B5EF4-FFF2-40B4-BE49-F238E27FC236}">
                    <a16:creationId xmlns:a16="http://schemas.microsoft.com/office/drawing/2014/main" id="{9574392F-56DD-17D3-C241-7F5290DC4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4396" y="5189936"/>
                <a:ext cx="4759864" cy="1403539"/>
              </a:xfrm>
              <a:prstGeom prst="rect">
                <a:avLst/>
              </a:prstGeom>
            </p:spPr>
          </p:pic>
        </p:grpSp>
        <p:sp>
          <p:nvSpPr>
            <p:cNvPr id="14" name="Object 54">
              <a:extLst>
                <a:ext uri="{FF2B5EF4-FFF2-40B4-BE49-F238E27FC236}">
                  <a16:creationId xmlns:a16="http://schemas.microsoft.com/office/drawing/2014/main" id="{9566AFFC-2342-4737-6B09-35DFF67C430C}"/>
                </a:ext>
              </a:extLst>
            </p:cNvPr>
            <p:cNvSpPr txBox="1"/>
            <p:nvPr/>
          </p:nvSpPr>
          <p:spPr>
            <a:xfrm>
              <a:off x="11598216" y="5566708"/>
              <a:ext cx="53600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001" name="그룹 1001"/>
          <p:cNvGrpSpPr/>
          <p:nvPr/>
        </p:nvGrpSpPr>
        <p:grpSpPr>
          <a:xfrm>
            <a:off x="779903" y="8326577"/>
            <a:ext cx="16725909" cy="3918274"/>
            <a:chOff x="779903" y="8326577"/>
            <a:chExt cx="16725909" cy="3918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903" y="8326577"/>
              <a:ext cx="16725909" cy="3918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43356" y="184781"/>
            <a:ext cx="3558677" cy="3558677"/>
            <a:chOff x="16643356" y="184781"/>
            <a:chExt cx="3558677" cy="3558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760000">
              <a:off x="16643356" y="184781"/>
              <a:ext cx="3558677" cy="3558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279354" cy="13729"/>
            <a:chOff x="678381" y="1534062"/>
            <a:chExt cx="2279354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381" y="1534062"/>
              <a:ext cx="2279354" cy="13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815334" y="4497807"/>
            <a:ext cx="3558677" cy="3558677"/>
            <a:chOff x="-1815334" y="4497807"/>
            <a:chExt cx="3558677" cy="3558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760000">
              <a:off x="-1815334" y="4497807"/>
              <a:ext cx="3558677" cy="355867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78381" y="591205"/>
            <a:ext cx="46233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코드분석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426067" y="3799594"/>
            <a:ext cx="3094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줄 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Object 46">
            <a:extLst>
              <a:ext uri="{FF2B5EF4-FFF2-40B4-BE49-F238E27FC236}">
                <a16:creationId xmlns:a16="http://schemas.microsoft.com/office/drawing/2014/main" id="{4B06F9C6-32ED-A342-27A4-C07FE05E8E13}"/>
              </a:ext>
            </a:extLst>
          </p:cNvPr>
          <p:cNvSpPr txBox="1"/>
          <p:nvPr/>
        </p:nvSpPr>
        <p:spPr>
          <a:xfrm>
            <a:off x="13472035" y="3799594"/>
            <a:ext cx="3094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115752</a:t>
            </a:r>
            <a:r>
              <a:rPr lang="ko-KR" altLang="en-US" sz="54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줄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7" name="그룹 1015">
            <a:extLst>
              <a:ext uri="{FF2B5EF4-FFF2-40B4-BE49-F238E27FC236}">
                <a16:creationId xmlns:a16="http://schemas.microsoft.com/office/drawing/2014/main" id="{E2365441-79E2-D7BD-140E-F90F6062AB08}"/>
              </a:ext>
            </a:extLst>
          </p:cNvPr>
          <p:cNvGrpSpPr/>
          <p:nvPr/>
        </p:nvGrpSpPr>
        <p:grpSpPr>
          <a:xfrm>
            <a:off x="9632781" y="5266832"/>
            <a:ext cx="7618629" cy="1403539"/>
            <a:chOff x="11598216" y="5189936"/>
            <a:chExt cx="5360000" cy="1403539"/>
          </a:xfrm>
        </p:grpSpPr>
        <p:grpSp>
          <p:nvGrpSpPr>
            <p:cNvPr id="28" name="그룹 1016">
              <a:extLst>
                <a:ext uri="{FF2B5EF4-FFF2-40B4-BE49-F238E27FC236}">
                  <a16:creationId xmlns:a16="http://schemas.microsoft.com/office/drawing/2014/main" id="{F1185559-F863-A550-05AC-C789695C17D9}"/>
                </a:ext>
              </a:extLst>
            </p:cNvPr>
            <p:cNvGrpSpPr/>
            <p:nvPr/>
          </p:nvGrpSpPr>
          <p:grpSpPr>
            <a:xfrm>
              <a:off x="11894396" y="5189936"/>
              <a:ext cx="4759864" cy="1403539"/>
              <a:chOff x="11894396" y="5189936"/>
              <a:chExt cx="4759864" cy="1403539"/>
            </a:xfrm>
          </p:grpSpPr>
          <p:pic>
            <p:nvPicPr>
              <p:cNvPr id="32" name="Object 51">
                <a:extLst>
                  <a:ext uri="{FF2B5EF4-FFF2-40B4-BE49-F238E27FC236}">
                    <a16:creationId xmlns:a16="http://schemas.microsoft.com/office/drawing/2014/main" id="{21B755D1-C1D6-A784-C7AF-38B240971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4396" y="5189936"/>
                <a:ext cx="4759864" cy="1403539"/>
              </a:xfrm>
              <a:prstGeom prst="rect">
                <a:avLst/>
              </a:prstGeom>
            </p:spPr>
          </p:pic>
        </p:grpSp>
        <p:sp>
          <p:nvSpPr>
            <p:cNvPr id="31" name="Object 54">
              <a:extLst>
                <a:ext uri="{FF2B5EF4-FFF2-40B4-BE49-F238E27FC236}">
                  <a16:creationId xmlns:a16="http://schemas.microsoft.com/office/drawing/2014/main" id="{35DD50C4-0631-905C-904D-BE19A743071A}"/>
                </a:ext>
              </a:extLst>
            </p:cNvPr>
            <p:cNvSpPr txBox="1"/>
            <p:nvPr/>
          </p:nvSpPr>
          <p:spPr>
            <a:xfrm>
              <a:off x="11598216" y="5566708"/>
              <a:ext cx="53600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5" name="Object 46">
            <a:extLst>
              <a:ext uri="{FF2B5EF4-FFF2-40B4-BE49-F238E27FC236}">
                <a16:creationId xmlns:a16="http://schemas.microsoft.com/office/drawing/2014/main" id="{80B4CC7D-7E68-7783-F8DD-70E9F21FE9FE}"/>
              </a:ext>
            </a:extLst>
          </p:cNvPr>
          <p:cNvSpPr txBox="1"/>
          <p:nvPr/>
        </p:nvSpPr>
        <p:spPr>
          <a:xfrm>
            <a:off x="10380077" y="5523126"/>
            <a:ext cx="3094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Object 46">
            <a:extLst>
              <a:ext uri="{FF2B5EF4-FFF2-40B4-BE49-F238E27FC236}">
                <a16:creationId xmlns:a16="http://schemas.microsoft.com/office/drawing/2014/main" id="{EF8A869D-0913-069E-1762-43D2D60C961E}"/>
              </a:ext>
            </a:extLst>
          </p:cNvPr>
          <p:cNvSpPr txBox="1"/>
          <p:nvPr/>
        </p:nvSpPr>
        <p:spPr>
          <a:xfrm>
            <a:off x="13426045" y="5523126"/>
            <a:ext cx="3094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891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53" name="그룹 1015">
            <a:extLst>
              <a:ext uri="{FF2B5EF4-FFF2-40B4-BE49-F238E27FC236}">
                <a16:creationId xmlns:a16="http://schemas.microsoft.com/office/drawing/2014/main" id="{8971B287-BB04-334F-94E0-0A95F315D524}"/>
              </a:ext>
            </a:extLst>
          </p:cNvPr>
          <p:cNvGrpSpPr/>
          <p:nvPr/>
        </p:nvGrpSpPr>
        <p:grpSpPr>
          <a:xfrm>
            <a:off x="9616730" y="6990364"/>
            <a:ext cx="7618629" cy="1403539"/>
            <a:chOff x="11598216" y="5189936"/>
            <a:chExt cx="5360000" cy="1403539"/>
          </a:xfrm>
        </p:grpSpPr>
        <p:grpSp>
          <p:nvGrpSpPr>
            <p:cNvPr id="54" name="그룹 1016">
              <a:extLst>
                <a:ext uri="{FF2B5EF4-FFF2-40B4-BE49-F238E27FC236}">
                  <a16:creationId xmlns:a16="http://schemas.microsoft.com/office/drawing/2014/main" id="{8FD0FBAD-73F0-B3A6-2C17-2C94F682A623}"/>
                </a:ext>
              </a:extLst>
            </p:cNvPr>
            <p:cNvGrpSpPr/>
            <p:nvPr/>
          </p:nvGrpSpPr>
          <p:grpSpPr>
            <a:xfrm>
              <a:off x="11894396" y="5189936"/>
              <a:ext cx="4759864" cy="1403539"/>
              <a:chOff x="11894396" y="5189936"/>
              <a:chExt cx="4759864" cy="1403539"/>
            </a:xfrm>
          </p:grpSpPr>
          <p:pic>
            <p:nvPicPr>
              <p:cNvPr id="56" name="Object 51">
                <a:extLst>
                  <a:ext uri="{FF2B5EF4-FFF2-40B4-BE49-F238E27FC236}">
                    <a16:creationId xmlns:a16="http://schemas.microsoft.com/office/drawing/2014/main" id="{E02BACA9-3C93-DD86-DF9C-3DD34B546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4396" y="5189936"/>
                <a:ext cx="4759864" cy="1403539"/>
              </a:xfrm>
              <a:prstGeom prst="rect">
                <a:avLst/>
              </a:prstGeom>
            </p:spPr>
          </p:pic>
        </p:grp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886C583D-89DE-B037-C1CA-CC74A72BECEE}"/>
                </a:ext>
              </a:extLst>
            </p:cNvPr>
            <p:cNvSpPr txBox="1"/>
            <p:nvPr/>
          </p:nvSpPr>
          <p:spPr>
            <a:xfrm>
              <a:off x="11598216" y="5566708"/>
              <a:ext cx="53600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7" name="Object 46">
            <a:extLst>
              <a:ext uri="{FF2B5EF4-FFF2-40B4-BE49-F238E27FC236}">
                <a16:creationId xmlns:a16="http://schemas.microsoft.com/office/drawing/2014/main" id="{B72B2EE1-7FCC-F18C-B465-21EE1EBF0CE5}"/>
              </a:ext>
            </a:extLst>
          </p:cNvPr>
          <p:cNvSpPr txBox="1"/>
          <p:nvPr/>
        </p:nvSpPr>
        <p:spPr>
          <a:xfrm>
            <a:off x="10364026" y="7246658"/>
            <a:ext cx="3094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err="1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커밋</a:t>
            </a:r>
            <a:r>
              <a:rPr lang="ko-KR" altLang="en-US" sz="54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수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8" name="Object 46">
            <a:extLst>
              <a:ext uri="{FF2B5EF4-FFF2-40B4-BE49-F238E27FC236}">
                <a16:creationId xmlns:a16="http://schemas.microsoft.com/office/drawing/2014/main" id="{B8BF38E7-BE13-AE38-7420-43859978E8CC}"/>
              </a:ext>
            </a:extLst>
          </p:cNvPr>
          <p:cNvSpPr txBox="1"/>
          <p:nvPr/>
        </p:nvSpPr>
        <p:spPr>
          <a:xfrm>
            <a:off x="13409994" y="7246658"/>
            <a:ext cx="3094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240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9" name="Object 17">
            <a:extLst>
              <a:ext uri="{FF2B5EF4-FFF2-40B4-BE49-F238E27FC236}">
                <a16:creationId xmlns:a16="http://schemas.microsoft.com/office/drawing/2014/main" id="{C2BBD202-B8AD-76B8-0F14-165770AD808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141" y="2845900"/>
            <a:ext cx="8316096" cy="59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개발 가이드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12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903" y="8326577"/>
            <a:ext cx="16725909" cy="3918274"/>
            <a:chOff x="779903" y="8326577"/>
            <a:chExt cx="16725909" cy="3918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903" y="8326577"/>
              <a:ext cx="16725909" cy="3918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43356" y="184781"/>
            <a:ext cx="3558677" cy="3558677"/>
            <a:chOff x="16643356" y="184781"/>
            <a:chExt cx="3558677" cy="3558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760000">
              <a:off x="16643356" y="184781"/>
              <a:ext cx="3558677" cy="3558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279354" cy="13729"/>
            <a:chOff x="678381" y="1534062"/>
            <a:chExt cx="2279354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381" y="1534062"/>
              <a:ext cx="2279354" cy="13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815334" y="4497807"/>
            <a:ext cx="3558677" cy="3558677"/>
            <a:chOff x="-1815334" y="4497807"/>
            <a:chExt cx="3558677" cy="3558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760000">
              <a:off x="-1815334" y="4497807"/>
              <a:ext cx="3558677" cy="355867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78381" y="591205"/>
            <a:ext cx="46233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개발가이드</a:t>
            </a:r>
            <a:r>
              <a:rPr lang="en-US" altLang="ko-KR" sz="4800" kern="0" spc="-200" dirty="0">
                <a:solidFill>
                  <a:srgbClr val="1717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103C6-2F98-BC06-198D-2EF7A91D2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408"/>
          <a:stretch/>
        </p:blipFill>
        <p:spPr>
          <a:xfrm>
            <a:off x="1524000" y="4487987"/>
            <a:ext cx="6335342" cy="46545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45A865-3520-8AED-9B30-E7A247716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1" y="9128641"/>
            <a:ext cx="6335342" cy="5492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A377F4-CE59-67FC-CAAB-7C91FE07D2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56723"/>
            <a:ext cx="774141" cy="7741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1A4A72-4BDE-6273-32D5-B0674BC0FD9A}"/>
              </a:ext>
            </a:extLst>
          </p:cNvPr>
          <p:cNvSpPr txBox="1"/>
          <p:nvPr/>
        </p:nvSpPr>
        <p:spPr>
          <a:xfrm>
            <a:off x="1886857" y="3021809"/>
            <a:ext cx="7753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깃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커밋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메시지</a:t>
            </a:r>
            <a:b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</a:b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[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닉네임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+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날짜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]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구현 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D14D4E-9278-907F-4E73-8686A70CFB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236766"/>
            <a:ext cx="774141" cy="7741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757687-D39C-1656-8ABF-5287352CA35D}"/>
              </a:ext>
            </a:extLst>
          </p:cNvPr>
          <p:cNvSpPr txBox="1"/>
          <p:nvPr/>
        </p:nvSpPr>
        <p:spPr>
          <a:xfrm>
            <a:off x="10603942" y="3009900"/>
            <a:ext cx="7753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깃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PUSH,  MERGE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후에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슬랙으로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고지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50DD3-19DF-9C01-E2BB-CBE189F6EE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845"/>
          <a:stretch/>
        </p:blipFill>
        <p:spPr>
          <a:xfrm>
            <a:off x="9294114" y="4519322"/>
            <a:ext cx="8211698" cy="51741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C498FC-BC56-7EE6-7924-9DAA4F8C87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6" y="1840086"/>
            <a:ext cx="774141" cy="774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7DF0F2-0F0E-B96A-5705-4FE34937A7DE}"/>
              </a:ext>
            </a:extLst>
          </p:cNvPr>
          <p:cNvSpPr txBox="1"/>
          <p:nvPr/>
        </p:nvSpPr>
        <p:spPr>
          <a:xfrm>
            <a:off x="1890486" y="1811657"/>
            <a:ext cx="861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변수명</a:t>
            </a:r>
            <a:r>
              <a:rPr lang="ko-KR" altLang="en-US" sz="4000" dirty="0">
                <a:solidFill>
                  <a:srgbClr val="37415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4000" dirty="0">
                <a:solidFill>
                  <a:srgbClr val="37415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camelCase</a:t>
            </a:r>
            <a:r>
              <a:rPr lang="ko-KR" altLang="en-US" sz="4000" dirty="0">
                <a:solidFill>
                  <a:srgbClr val="37415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C43744-7AA7-9591-9833-923D29FA4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1" y="1811657"/>
            <a:ext cx="774141" cy="774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778D8D-401C-83CF-E550-037D59152428}"/>
              </a:ext>
            </a:extLst>
          </p:cNvPr>
          <p:cNvSpPr txBox="1"/>
          <p:nvPr/>
        </p:nvSpPr>
        <p:spPr>
          <a:xfrm>
            <a:off x="10603942" y="1868727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클래스명은 명사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동사</a:t>
            </a:r>
          </a:p>
        </p:txBody>
      </p:sp>
    </p:spTree>
    <p:extLst>
      <p:ext uri="{BB962C8B-B14F-4D97-AF65-F5344CB8AC3E}">
        <p14:creationId xmlns:p14="http://schemas.microsoft.com/office/powerpoint/2010/main" val="9852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설계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714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240146"/>
            <a:ext cx="15382047" cy="3231184"/>
            <a:chOff x="0" y="8240146"/>
            <a:chExt cx="15382047" cy="3231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40146"/>
              <a:ext cx="15382047" cy="3231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43356" y="184781"/>
            <a:ext cx="3558677" cy="3558677"/>
            <a:chOff x="16643356" y="184781"/>
            <a:chExt cx="3558677" cy="3558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760000">
              <a:off x="16643356" y="184781"/>
              <a:ext cx="3558677" cy="3558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26229" y="7877231"/>
            <a:ext cx="3558677" cy="3558677"/>
            <a:chOff x="-1426229" y="7877231"/>
            <a:chExt cx="3558677" cy="3558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760000">
              <a:off x="-1426229" y="7877231"/>
              <a:ext cx="3558677" cy="355867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62332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DB</a:t>
            </a: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설계</a:t>
            </a:r>
            <a:r>
              <a:rPr kumimoji="0" 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6D322-F34A-4C75-CD6F-7D1CC2995D00}"/>
              </a:ext>
            </a:extLst>
          </p:cNvPr>
          <p:cNvSpPr txBox="1"/>
          <p:nvPr/>
        </p:nvSpPr>
        <p:spPr>
          <a:xfrm>
            <a:off x="15611568" y="1081445"/>
            <a:ext cx="259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28</a:t>
            </a:r>
            <a:r>
              <a:rPr lang="ko-KR" altLang="en-US" sz="3200" dirty="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개의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BE8C1-8FA8-1E01-FA30-2252844CBA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3900"/>
            <a:ext cx="18308551" cy="85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4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단위 테스트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2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88421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kern="0" spc="-200" dirty="0">
                <a:solidFill>
                  <a:srgbClr val="1717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테스트 항목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A5D51D-1A4F-654E-A3A1-253DED75D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23892"/>
              </p:ext>
            </p:extLst>
          </p:nvPr>
        </p:nvGraphicFramePr>
        <p:xfrm>
          <a:off x="1257300" y="1652348"/>
          <a:ext cx="15773399" cy="83268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1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1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0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 항 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중 항 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시험항목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검증방안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결과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계정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올바른 정보로 로그인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메인 페이지 또는 사용자 대시보드로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리다이렉트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잘못된 정보로 로그인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오류 메시지 출력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소셜 로그인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네이버 소셜 로그인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로그아웃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로그아웃 시도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상단 메뉴바에서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로그인시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확인 가능한 메뉴 존재 유무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회원가입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아이디 중복체크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이미 사용중인 아이디 입력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7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필수 정보 누락하여 회원가입 시도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오류 메시지 출력 및 회원가입 불가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회원가입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올바른 정보로 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회원가입 완료 메시지 및 로그인 페이지로 리다이렉트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소셜 회원가입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네이버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네이버 계정으로 소셜 회원가입 시도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67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회원정보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최초 가입시 등록한 아이디는 변경 불가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아이디 입력란 수정 가능 여부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675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회원정보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CUS-10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기존 정보 불러오기 및 정보 변경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변경사항 저장 후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마이페이지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목록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목록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전체 강의 나열되는지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검색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검색 및 정렬 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입력한 검색어에 맞게 강의가 검색되는지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장바구니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장바구니 버튼 동작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 여부와 장바구니에 해당 강의 존재 여부에 따라 처리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좋아요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LEC-04-01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좋아요 버튼 동작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동작에 따른 버튼 이미지 변경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좋아요 목록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LEC-04-02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 좋아요 목록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좋아요 버튼을 누른 강의 목록 보기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 버튼 동작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 여부에 따른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알림창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및 페이지 이동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상세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상세 정보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목록에서 클릭한 강의와 동일한 강의 상세 페이지로 이동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등록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등록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강의가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옳바르게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등록되는지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LEC-08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등록된 강의 정보 수정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강의가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옳바르게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수정되는지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 작성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REV-01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후기 작성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수강자만 후기 작성 정상적으로 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 삭제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REV-02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후기 삭제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 및 관리자만 해당 후기 삭제할 수 있는지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REV-03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후기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회원이 작성한 후기가 정상적으로 수정 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 신고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REV-04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후기 신고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 및 관리자만 해당 후기를 신고 할 수 있는지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84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후기 신고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REV-05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후기 신고 내역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관리자만 신고된 후기 내역을 볼 수 있는지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91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88421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테스트 항목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CAD285-571F-BC73-626C-0DFF65E0D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41527"/>
              </p:ext>
            </p:extLst>
          </p:nvPr>
        </p:nvGraphicFramePr>
        <p:xfrm>
          <a:off x="1028700" y="2144048"/>
          <a:ext cx="16230600" cy="65534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9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4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4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3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7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 항 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중 항 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시험항목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검증방안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결과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7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목록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INS-01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과목별 선생님 목록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과목별로 선생님 목록 나열되는지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상세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INS-02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상세 페이지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선생님별 상세 페이지 접속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7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하위 게시판 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INS-03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선생님별 하위 게시판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선생님별 하위 게시판 구분되는지 확인 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7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커뮤니티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글 목록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글 목록 및 상세 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글 작성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게시글 작성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글 작성 후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목록에서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댓글 작성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게시글의 댓글 작성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게시글 내 댓글 작성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글 추천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게시글 추천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게시글 내 추천 버튼 동작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글 신고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게시글 신고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게시글 내 신고 버튼 동작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7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블라인드 처리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블라인드 처리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게시글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건 이상 신고 시 블라인드 처리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912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블라인드 처리 해제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블라인드 처리 해제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자유게시판 블라인드 된 게시글 관리자가 해제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337">
                <a:tc vMerge="1"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자료실 업로드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파일 업로드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2"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자료실 내 파일 정상 업로드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2693712998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자료실 업로드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파일 업로드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자료실 내 파일 정상 업로드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자료실 다운로드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파일 다운로드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자료실 내 파일 정상 다운로드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뉴스 게시판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COM-07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뉴스 목록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검색한 내용의 뉴스 목록 나열되는지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구매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결제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PAY-01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 및 포인트 사용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 완료 메시지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결제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PAY-02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 후 구매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 완료 후 구매 처리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9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구매 확정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PAY-03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구매 확정 처리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구매한 강의 구매 확정 처리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8632" marR="8632" marT="863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8632" marR="8632" marT="8632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7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700" y="6688835"/>
            <a:ext cx="15382047" cy="3231184"/>
            <a:chOff x="0" y="6688835"/>
            <a:chExt cx="15382047" cy="3231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88835"/>
              <a:ext cx="15382047" cy="3231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14402" y="6782451"/>
            <a:ext cx="6057483" cy="2680267"/>
            <a:chOff x="11914402" y="6782451"/>
            <a:chExt cx="6057483" cy="2680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">
              <a:off x="11914402" y="6782451"/>
              <a:ext cx="6057483" cy="2680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8627" y="904866"/>
            <a:ext cx="9581243" cy="9776779"/>
            <a:chOff x="8928627" y="904866"/>
            <a:chExt cx="9581243" cy="9776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80000">
              <a:off x="8928627" y="904866"/>
              <a:ext cx="9581243" cy="9776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87583" y="214278"/>
            <a:ext cx="3099681" cy="3099681"/>
            <a:chOff x="16387583" y="214278"/>
            <a:chExt cx="3099681" cy="3099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760000">
              <a:off x="16387583" y="214278"/>
              <a:ext cx="3099681" cy="3099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flipV="1">
            <a:off x="941986" y="3354715"/>
            <a:ext cx="11326213" cy="50892"/>
            <a:chOff x="812860" y="3457153"/>
            <a:chExt cx="10325218" cy="13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860" y="3457153"/>
              <a:ext cx="10325218" cy="13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-1447800" y="2252729"/>
            <a:ext cx="1589126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b="0" i="0" dirty="0">
                <a:solidFill>
                  <a:srgbClr val="37415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온라인 강의 플랫폼 프로젝트</a:t>
            </a:r>
            <a:endParaRPr lang="en-US" sz="7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2861" y="3714567"/>
            <a:ext cx="5054539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천재교육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풀스택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과정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 프로젝트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23.10.16 – 23.10.25 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D93B2-3884-9E81-C578-EE1296A4EA16}"/>
              </a:ext>
            </a:extLst>
          </p:cNvPr>
          <p:cNvSpPr txBox="1"/>
          <p:nvPr/>
        </p:nvSpPr>
        <p:spPr>
          <a:xfrm>
            <a:off x="812861" y="8125480"/>
            <a:ext cx="57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백준철</a:t>
            </a:r>
            <a:r>
              <a:rPr lang="ko-KR" altLang="en-US" sz="2800" dirty="0">
                <a:solidFill>
                  <a:schemeClr val="tx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구예진  </a:t>
            </a:r>
            <a:r>
              <a:rPr lang="ko-KR" altLang="en-US" sz="2800" dirty="0" err="1">
                <a:solidFill>
                  <a:schemeClr val="tx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신승원</a:t>
            </a:r>
            <a:r>
              <a:rPr lang="ko-KR" altLang="en-US" sz="2800" dirty="0">
                <a:solidFill>
                  <a:schemeClr val="tx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</a:t>
            </a:r>
            <a:r>
              <a:rPr lang="ko-KR" altLang="en-US" sz="2800" dirty="0" err="1">
                <a:solidFill>
                  <a:schemeClr val="tx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박진권</a:t>
            </a:r>
            <a:r>
              <a:rPr lang="ko-KR" altLang="en-US" sz="2800" dirty="0">
                <a:solidFill>
                  <a:schemeClr val="tx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오세훈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88421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테스트 항목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51E9B9-ECCC-A8A2-017E-DB1F4A7E4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23635"/>
              </p:ext>
            </p:extLst>
          </p:nvPr>
        </p:nvGraphicFramePr>
        <p:xfrm>
          <a:off x="723900" y="1692430"/>
          <a:ext cx="16840200" cy="830563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1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8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6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89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 항 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중 항 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시험번호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시험항목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검증방안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결과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목록 확인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목록에 성적 전체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아이디 로그인 후 성적표 목록에 학생 전체의 성적이 잘 출력 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목록 확인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로그인한 아이디의 성적 목록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성적표 목록 게시판에 진입 했을 때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'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학생 이름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'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을 보고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상세보기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성적표의 성적 상세 보기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성적표 목록 게시판 성적들의 우측 상세보기 버튼을 클릭하여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입력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성적표에 성적 입력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아이디로 성적 입력 버튼 클릭 후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입력폼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출력과  등록 버튼 클릭 후 입력이 잘 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92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삭제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성적표에서 성적 삭제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아이디로 목록 우측 삭제 버튼 클릭 후 삭제가 되는 지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 수정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성적표에서 성적 수정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아이디로 상세보기에서 수정 버튼 클릭 후 수정 폼과 등록 버튼 클릭 후 수정이 잘 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92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목록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캘린더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캘린더에 사용자 자신의 일정이 잘 나와있는지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등록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캘린더 일정 등록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일정 등록 버튼 클릭 했을 때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팝업창으로 입력 폼과 등록 버튼 작동하는지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상세보기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상세보기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일정명이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적혀있는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색상의 일자바를 클릭했을 때 상세정보 팝업창이 나오는지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92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삭제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삭제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일정 상세보기에서 삭제 버튼을 눌렀을 때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삭제가 잘 되는지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수정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학습계획표 일정 수정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일장 상세보기 팝업창에서 수정 버튼을 눌렀을 때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수정폼과 등록버튼이 잘 작동하는지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목록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회원이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강좌리스트 확인가능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나의 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학습실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메인 창에서 리스트 확인이 가능하다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정보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강의의 상세 정보 확인 가능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원하는 강의의 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클릭하여 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강좌소개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 클릭하여 리스트 잘 나오는 지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동영상 시청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동영상 시청 가능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원하는 강의의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클릭하여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강좌목차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 클릭하고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눌러 동영상이 나오는 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공지사항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공지사항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원하는 강의의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클릭하여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 클릭하여 리스트 잘 나오는 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</a:t>
                      </a:r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원하는 강의의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클릭하여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en-US" altLang="ko-KR" sz="16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 클릭하여 리스트 잘 나오는 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수강후기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수강후기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원하는 강의의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클릭하여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수강후기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 클릭하여 리스트 잘 나오는 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자료실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STU-18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수강신청한 강의 자료실 확인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강의실 클릭 후 원하는 강의의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학습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버튼을 클릭하여 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[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강좌소개</a:t>
                      </a:r>
                      <a:r>
                        <a:rPr lang="en-US" altLang="ko-KR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 클릭하여 리스트 잘 나오는 지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00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88421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테스트 항목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60F240-6CE4-E383-D3F1-0B672B3B1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61224"/>
              </p:ext>
            </p:extLst>
          </p:nvPr>
        </p:nvGraphicFramePr>
        <p:xfrm>
          <a:off x="952501" y="1647165"/>
          <a:ext cx="16382998" cy="82843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08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0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65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 항 목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중 항 목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시험번호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시험항목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검증방안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결과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고객센터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확인 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목록 및 상세 글 보기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 및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글 보기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글 작성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내용 확인 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0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상세보기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상세보기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상세 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 아이디로 공지사항 작성 후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수정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수정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 아이디로 공지사항 수정 후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글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삭제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삭제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 아이디로 공지사항 삭제 후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목록에서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상세보기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상세보기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 후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글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비밀글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비밀글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비밀글 작성 후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글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수정 후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 및 상세 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삭제 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HEL-11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삭제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QNA 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삭제 후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목록에서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마이페이지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포인트 및 정보 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MYP-01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마이페이지 정보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마이페이지 접속 후 화면에 올바른 정보 표기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 내역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MYP-02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 내역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결제한 내역 목록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신고한 글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MYP-03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신고한 글 확인 및 취소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신고한 글 목록 확인 및 취소 정상 처리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작성한 글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MYP-04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작성한 글 확인 및 삭제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작성한 글 목록 확인 및 삭제 정상 처리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추천한 글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MYP-05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추천한 글 확인 및 취소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추천한 글 목록 확인 및 취소 정상 처리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830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 관리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회원정보 조회 및 탈퇴 처리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관리자 권한으로 회원정보 조회 및 강퇴 처리 확인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관리 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등록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등록 후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목록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관리 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수정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수정 후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강의 상세 페이지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관리</a:t>
                      </a:r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등록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선생님 등록 후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회원 목록에 나열되는지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활동 관리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게시글 관리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게시글 목록 확인 및 삭제 정상 처리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활동 관리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댓글 관리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댓글 목록 확인 및 삭제 정상 처리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ADM-07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작성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작성 후</a:t>
                      </a:r>
                      <a:r>
                        <a:rPr lang="en-US" altLang="ko-KR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공지사항 목록에 나열되는지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316" marR="4316" marT="431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정상</a:t>
                      </a:r>
                    </a:p>
                  </a:txBody>
                  <a:tcPr marL="4316" marR="4316" marT="4316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2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주요</a:t>
            </a:r>
            <a:r>
              <a:rPr kumimoji="0" lang="ko-KR" altLang="en-US" sz="15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 기능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94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88421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kern="0" spc="-200" dirty="0">
                <a:solidFill>
                  <a:srgbClr val="1717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주요</a:t>
            </a: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 기능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40D20FAB-4AB9-F6A4-9EB6-574AE621C0E6}"/>
              </a:ext>
            </a:extLst>
          </p:cNvPr>
          <p:cNvGrpSpPr/>
          <p:nvPr/>
        </p:nvGrpSpPr>
        <p:grpSpPr>
          <a:xfrm>
            <a:off x="5391150" y="2016125"/>
            <a:ext cx="10915650" cy="2189713"/>
            <a:chOff x="1233880" y="4252131"/>
            <a:chExt cx="6171429" cy="2304730"/>
          </a:xfrm>
        </p:grpSpPr>
        <p:pic>
          <p:nvPicPr>
            <p:cNvPr id="3" name="Object 20">
              <a:extLst>
                <a:ext uri="{FF2B5EF4-FFF2-40B4-BE49-F238E27FC236}">
                  <a16:creationId xmlns:a16="http://schemas.microsoft.com/office/drawing/2014/main" id="{734185D3-46DE-7228-67A0-F009E06B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1834" y="3454339"/>
              <a:ext cx="12342857" cy="4609461"/>
            </a:xfrm>
            <a:prstGeom prst="rect">
              <a:avLst/>
            </a:prstGeom>
          </p:spPr>
        </p:pic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362A8AF8-0A8C-19C8-B11E-11AF26F4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880" y="4252131"/>
              <a:ext cx="6171429" cy="2304730"/>
            </a:xfrm>
            <a:prstGeom prst="rect">
              <a:avLst/>
            </a:prstGeom>
          </p:spPr>
        </p:pic>
      </p:grpSp>
      <p:grpSp>
        <p:nvGrpSpPr>
          <p:cNvPr id="6" name="그룹 1009">
            <a:extLst>
              <a:ext uri="{FF2B5EF4-FFF2-40B4-BE49-F238E27FC236}">
                <a16:creationId xmlns:a16="http://schemas.microsoft.com/office/drawing/2014/main" id="{04D0A0F9-FA68-4FFD-B38B-E3B2225B98DA}"/>
              </a:ext>
            </a:extLst>
          </p:cNvPr>
          <p:cNvGrpSpPr/>
          <p:nvPr/>
        </p:nvGrpSpPr>
        <p:grpSpPr>
          <a:xfrm>
            <a:off x="838200" y="1257300"/>
            <a:ext cx="5410200" cy="4092616"/>
            <a:chOff x="4438603" y="1493261"/>
            <a:chExt cx="16209870" cy="4609461"/>
          </a:xfrm>
        </p:grpSpPr>
        <p:pic>
          <p:nvPicPr>
            <p:cNvPr id="7" name="Object 28">
              <a:extLst>
                <a:ext uri="{FF2B5EF4-FFF2-40B4-BE49-F238E27FC236}">
                  <a16:creationId xmlns:a16="http://schemas.microsoft.com/office/drawing/2014/main" id="{D59CFF9B-29E5-6FF5-5DDC-507A0A93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03" y="1493261"/>
              <a:ext cx="16209870" cy="4609461"/>
            </a:xfrm>
            <a:prstGeom prst="rect">
              <a:avLst/>
            </a:prstGeom>
          </p:spPr>
        </p:pic>
        <p:pic>
          <p:nvPicPr>
            <p:cNvPr id="8" name="Object 29">
              <a:extLst>
                <a:ext uri="{FF2B5EF4-FFF2-40B4-BE49-F238E27FC236}">
                  <a16:creationId xmlns:a16="http://schemas.microsoft.com/office/drawing/2014/main" id="{70824C8F-2E7D-AB21-7B1C-569975BE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071" y="2347916"/>
              <a:ext cx="8672931" cy="2466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610779-BA56-8502-A26D-55B373FC6B40}"/>
              </a:ext>
            </a:extLst>
          </p:cNvPr>
          <p:cNvSpPr txBox="1"/>
          <p:nvPr/>
        </p:nvSpPr>
        <p:spPr>
          <a:xfrm>
            <a:off x="2453097" y="2630085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071616DC-1D91-96F7-8D0F-006246B87383}"/>
              </a:ext>
            </a:extLst>
          </p:cNvPr>
          <p:cNvGrpSpPr/>
          <p:nvPr/>
        </p:nvGrpSpPr>
        <p:grpSpPr>
          <a:xfrm>
            <a:off x="5391150" y="4603308"/>
            <a:ext cx="10915650" cy="2189713"/>
            <a:chOff x="1233880" y="4252131"/>
            <a:chExt cx="6171429" cy="2304730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1D547481-A5EC-1C17-0D8A-E5436269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1834" y="3454339"/>
              <a:ext cx="12342857" cy="4609461"/>
            </a:xfrm>
            <a:prstGeom prst="rect">
              <a:avLst/>
            </a:prstGeom>
          </p:spPr>
        </p:pic>
        <p:pic>
          <p:nvPicPr>
            <p:cNvPr id="14" name="Object 21">
              <a:extLst>
                <a:ext uri="{FF2B5EF4-FFF2-40B4-BE49-F238E27FC236}">
                  <a16:creationId xmlns:a16="http://schemas.microsoft.com/office/drawing/2014/main" id="{04A2C692-1A76-5F31-1ABE-001F6DBA8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880" y="4252131"/>
              <a:ext cx="6171429" cy="2304730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EFEF2526-6095-A7BD-66F6-F79A2CD59272}"/>
              </a:ext>
            </a:extLst>
          </p:cNvPr>
          <p:cNvGrpSpPr/>
          <p:nvPr/>
        </p:nvGrpSpPr>
        <p:grpSpPr>
          <a:xfrm>
            <a:off x="838200" y="3844483"/>
            <a:ext cx="5410200" cy="4092616"/>
            <a:chOff x="4438603" y="1493261"/>
            <a:chExt cx="16209870" cy="4609461"/>
          </a:xfrm>
        </p:grpSpPr>
        <p:pic>
          <p:nvPicPr>
            <p:cNvPr id="16" name="Object 28">
              <a:extLst>
                <a:ext uri="{FF2B5EF4-FFF2-40B4-BE49-F238E27FC236}">
                  <a16:creationId xmlns:a16="http://schemas.microsoft.com/office/drawing/2014/main" id="{7E3FECE7-8DC7-113A-9FED-36D17642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03" y="1493261"/>
              <a:ext cx="16209870" cy="4609461"/>
            </a:xfrm>
            <a:prstGeom prst="rect">
              <a:avLst/>
            </a:prstGeom>
          </p:spPr>
        </p:pic>
        <p:pic>
          <p:nvPicPr>
            <p:cNvPr id="17" name="Object 29">
              <a:extLst>
                <a:ext uri="{FF2B5EF4-FFF2-40B4-BE49-F238E27FC236}">
                  <a16:creationId xmlns:a16="http://schemas.microsoft.com/office/drawing/2014/main" id="{46CCA96D-2C02-51A6-97AB-32641469F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071" y="2347916"/>
              <a:ext cx="8672931" cy="2466246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789240A0-F2E1-61DB-320A-20D082EB11AA}"/>
              </a:ext>
            </a:extLst>
          </p:cNvPr>
          <p:cNvGrpSpPr/>
          <p:nvPr/>
        </p:nvGrpSpPr>
        <p:grpSpPr>
          <a:xfrm>
            <a:off x="5478236" y="7167899"/>
            <a:ext cx="10915650" cy="2189713"/>
            <a:chOff x="1233880" y="4252131"/>
            <a:chExt cx="6171429" cy="230473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5A6A3F48-7A87-EDEE-3785-A959DD61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1834" y="3454339"/>
              <a:ext cx="12342857" cy="4609461"/>
            </a:xfrm>
            <a:prstGeom prst="rect">
              <a:avLst/>
            </a:prstGeom>
          </p:spPr>
        </p:pic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EBA27B1B-2EF4-1787-F343-A4D471B1B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880" y="4252131"/>
              <a:ext cx="6171429" cy="2304730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9907B7F3-36C9-AC56-9DD9-1E2F8BB924EF}"/>
              </a:ext>
            </a:extLst>
          </p:cNvPr>
          <p:cNvGrpSpPr/>
          <p:nvPr/>
        </p:nvGrpSpPr>
        <p:grpSpPr>
          <a:xfrm>
            <a:off x="838200" y="6480887"/>
            <a:ext cx="5410200" cy="4092616"/>
            <a:chOff x="4438603" y="1493261"/>
            <a:chExt cx="16209870" cy="4609461"/>
          </a:xfrm>
        </p:grpSpPr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61F24DDC-AD2D-BCFC-78EB-866597ED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03" y="1493261"/>
              <a:ext cx="16209870" cy="4609461"/>
            </a:xfrm>
            <a:prstGeom prst="rect">
              <a:avLst/>
            </a:prstGeom>
          </p:spPr>
        </p:pic>
        <p:pic>
          <p:nvPicPr>
            <p:cNvPr id="23" name="Object 29">
              <a:extLst>
                <a:ext uri="{FF2B5EF4-FFF2-40B4-BE49-F238E27FC236}">
                  <a16:creationId xmlns:a16="http://schemas.microsoft.com/office/drawing/2014/main" id="{E259A7EE-5AF9-872D-D5F4-BE363E18C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071" y="2347916"/>
              <a:ext cx="8672931" cy="246624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326ED7-7191-D177-D6B6-CA48ADA19645}"/>
              </a:ext>
            </a:extLst>
          </p:cNvPr>
          <p:cNvSpPr txBox="1"/>
          <p:nvPr/>
        </p:nvSpPr>
        <p:spPr>
          <a:xfrm>
            <a:off x="2753346" y="5129742"/>
            <a:ext cx="1515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4215D-FDCB-5966-70DC-77B628162810}"/>
              </a:ext>
            </a:extLst>
          </p:cNvPr>
          <p:cNvSpPr txBox="1"/>
          <p:nvPr/>
        </p:nvSpPr>
        <p:spPr>
          <a:xfrm>
            <a:off x="2785720" y="7826736"/>
            <a:ext cx="1515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1BE23-9C6A-FD00-0653-EC247B30D88F}"/>
              </a:ext>
            </a:extLst>
          </p:cNvPr>
          <p:cNvSpPr txBox="1"/>
          <p:nvPr/>
        </p:nvSpPr>
        <p:spPr>
          <a:xfrm>
            <a:off x="6098337" y="2247900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</a:t>
            </a:r>
            <a: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CRUD</a:t>
            </a:r>
            <a:endParaRPr lang="ko-KR" altLang="en-US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E09556-67F1-0C17-6655-AEEB6D544F47}"/>
              </a:ext>
            </a:extLst>
          </p:cNvPr>
          <p:cNvSpPr txBox="1"/>
          <p:nvPr/>
        </p:nvSpPr>
        <p:spPr>
          <a:xfrm>
            <a:off x="6097094" y="2772062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4F18A0-A5E0-EE75-5304-B32FE42BDE7A}"/>
              </a:ext>
            </a:extLst>
          </p:cNvPr>
          <p:cNvSpPr txBox="1"/>
          <p:nvPr/>
        </p:nvSpPr>
        <p:spPr>
          <a:xfrm>
            <a:off x="6098337" y="3318957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4D71E7-2B7D-11D9-42A8-7E106EE85BD3}"/>
              </a:ext>
            </a:extLst>
          </p:cNvPr>
          <p:cNvSpPr txBox="1"/>
          <p:nvPr/>
        </p:nvSpPr>
        <p:spPr>
          <a:xfrm>
            <a:off x="9067800" y="2187879"/>
            <a:ext cx="3764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게시판 신고 내역 처리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E370DA-3AA4-11CE-286E-3CF1E6079EA4}"/>
              </a:ext>
            </a:extLst>
          </p:cNvPr>
          <p:cNvSpPr txBox="1"/>
          <p:nvPr/>
        </p:nvSpPr>
        <p:spPr>
          <a:xfrm>
            <a:off x="9067800" y="2781802"/>
            <a:ext cx="3312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 신고 내역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9E010-67DD-74AB-7CEA-C95314CAEF16}"/>
              </a:ext>
            </a:extLst>
          </p:cNvPr>
          <p:cNvSpPr txBox="1"/>
          <p:nvPr/>
        </p:nvSpPr>
        <p:spPr>
          <a:xfrm>
            <a:off x="6096897" y="4915540"/>
            <a:ext cx="24705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소셜 로그인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이메일 인증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</a:t>
            </a:r>
            <a: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CRUD</a:t>
            </a:r>
            <a:endParaRPr lang="ko-KR" altLang="en-US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59D55F-C400-514A-39C1-E5F472B0B615}"/>
              </a:ext>
            </a:extLst>
          </p:cNvPr>
          <p:cNvSpPr txBox="1"/>
          <p:nvPr/>
        </p:nvSpPr>
        <p:spPr>
          <a:xfrm>
            <a:off x="9067800" y="3313566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</a:t>
            </a:r>
            <a: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CRUD</a:t>
            </a:r>
            <a:endParaRPr lang="ko-KR" altLang="en-US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DA5F6E-C30F-6CF5-4964-00A1C2CB5624}"/>
              </a:ext>
            </a:extLst>
          </p:cNvPr>
          <p:cNvSpPr txBox="1"/>
          <p:nvPr/>
        </p:nvSpPr>
        <p:spPr>
          <a:xfrm>
            <a:off x="9630899" y="4836484"/>
            <a:ext cx="2637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좋아요 기능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장바구니 기능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게시판 신고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B062FB-500F-0E6C-BFD1-065BF352CDC6}"/>
              </a:ext>
            </a:extLst>
          </p:cNvPr>
          <p:cNvSpPr txBox="1"/>
          <p:nvPr/>
        </p:nvSpPr>
        <p:spPr>
          <a:xfrm>
            <a:off x="6096897" y="7549737"/>
            <a:ext cx="1699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추가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결제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검색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A12752-8389-887D-780C-25FEE4DFA8DB}"/>
              </a:ext>
            </a:extLst>
          </p:cNvPr>
          <p:cNvSpPr txBox="1"/>
          <p:nvPr/>
        </p:nvSpPr>
        <p:spPr>
          <a:xfrm>
            <a:off x="12896681" y="4826937"/>
            <a:ext cx="2637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정보 수정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CRUD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FBA9BD-9389-CC50-8EDC-FDFD94CD5ED4}"/>
              </a:ext>
            </a:extLst>
          </p:cNvPr>
          <p:cNvSpPr txBox="1"/>
          <p:nvPr/>
        </p:nvSpPr>
        <p:spPr>
          <a:xfrm>
            <a:off x="9533187" y="7490530"/>
            <a:ext cx="24080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장바구니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좋아요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수정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F88A4A-8ECC-C503-4A18-EAD50EEB919B}"/>
              </a:ext>
            </a:extLst>
          </p:cNvPr>
          <p:cNvSpPr txBox="1"/>
          <p:nvPr/>
        </p:nvSpPr>
        <p:spPr>
          <a:xfrm>
            <a:off x="13356779" y="7486045"/>
            <a:ext cx="20537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삭제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강의 리뷰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동영상 재생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232F61-8951-CA5E-E8BC-ECB19C29862E}"/>
              </a:ext>
            </a:extLst>
          </p:cNvPr>
          <p:cNvSpPr txBox="1"/>
          <p:nvPr/>
        </p:nvSpPr>
        <p:spPr>
          <a:xfrm>
            <a:off x="13380110" y="2247900"/>
            <a:ext cx="1859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강사 등록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 관리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75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058793" y="-908850"/>
            <a:ext cx="1664806" cy="1664806"/>
            <a:chOff x="15058793" y="-908850"/>
            <a:chExt cx="1664806" cy="1664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0000">
              <a:off x="15058793" y="-908850"/>
              <a:ext cx="1664806" cy="1664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381" y="1534062"/>
            <a:ext cx="2992697" cy="13729"/>
            <a:chOff x="678381" y="1534062"/>
            <a:chExt cx="2992697" cy="13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381" y="1534062"/>
              <a:ext cx="2992697" cy="137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78381" y="591205"/>
            <a:ext cx="488421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0" cap="none" spc="-200" normalizeH="0" baseline="0" noProof="0" dirty="0">
                <a:ln>
                  <a:noFill/>
                </a:ln>
                <a:solidFill>
                  <a:srgbClr val="171718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SemiBold" pitchFamily="34" charset="0"/>
              </a:rPr>
              <a:t>주요 기능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40D20FAB-4AB9-F6A4-9EB6-574AE621C0E6}"/>
              </a:ext>
            </a:extLst>
          </p:cNvPr>
          <p:cNvGrpSpPr/>
          <p:nvPr/>
        </p:nvGrpSpPr>
        <p:grpSpPr>
          <a:xfrm>
            <a:off x="5391150" y="2016125"/>
            <a:ext cx="10915650" cy="2189713"/>
            <a:chOff x="1233880" y="4252131"/>
            <a:chExt cx="6171429" cy="2304730"/>
          </a:xfrm>
        </p:grpSpPr>
        <p:pic>
          <p:nvPicPr>
            <p:cNvPr id="3" name="Object 20">
              <a:extLst>
                <a:ext uri="{FF2B5EF4-FFF2-40B4-BE49-F238E27FC236}">
                  <a16:creationId xmlns:a16="http://schemas.microsoft.com/office/drawing/2014/main" id="{734185D3-46DE-7228-67A0-F009E06B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1834" y="3454339"/>
              <a:ext cx="12342857" cy="4609461"/>
            </a:xfrm>
            <a:prstGeom prst="rect">
              <a:avLst/>
            </a:prstGeom>
          </p:spPr>
        </p:pic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362A8AF8-0A8C-19C8-B11E-11AF26F4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880" y="4252131"/>
              <a:ext cx="6171429" cy="2304730"/>
            </a:xfrm>
            <a:prstGeom prst="rect">
              <a:avLst/>
            </a:prstGeom>
          </p:spPr>
        </p:pic>
      </p:grpSp>
      <p:grpSp>
        <p:nvGrpSpPr>
          <p:cNvPr id="6" name="그룹 1009">
            <a:extLst>
              <a:ext uri="{FF2B5EF4-FFF2-40B4-BE49-F238E27FC236}">
                <a16:creationId xmlns:a16="http://schemas.microsoft.com/office/drawing/2014/main" id="{04D0A0F9-FA68-4FFD-B38B-E3B2225B98DA}"/>
              </a:ext>
            </a:extLst>
          </p:cNvPr>
          <p:cNvGrpSpPr/>
          <p:nvPr/>
        </p:nvGrpSpPr>
        <p:grpSpPr>
          <a:xfrm>
            <a:off x="838200" y="1257300"/>
            <a:ext cx="5410200" cy="4092616"/>
            <a:chOff x="4438603" y="1493261"/>
            <a:chExt cx="16209870" cy="4609461"/>
          </a:xfrm>
        </p:grpSpPr>
        <p:pic>
          <p:nvPicPr>
            <p:cNvPr id="7" name="Object 28">
              <a:extLst>
                <a:ext uri="{FF2B5EF4-FFF2-40B4-BE49-F238E27FC236}">
                  <a16:creationId xmlns:a16="http://schemas.microsoft.com/office/drawing/2014/main" id="{D59CFF9B-29E5-6FF5-5DDC-507A0A93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03" y="1493261"/>
              <a:ext cx="16209870" cy="4609461"/>
            </a:xfrm>
            <a:prstGeom prst="rect">
              <a:avLst/>
            </a:prstGeom>
          </p:spPr>
        </p:pic>
        <p:pic>
          <p:nvPicPr>
            <p:cNvPr id="8" name="Object 29">
              <a:extLst>
                <a:ext uri="{FF2B5EF4-FFF2-40B4-BE49-F238E27FC236}">
                  <a16:creationId xmlns:a16="http://schemas.microsoft.com/office/drawing/2014/main" id="{70824C8F-2E7D-AB21-7B1C-569975BE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071" y="2347916"/>
              <a:ext cx="8672931" cy="2466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610779-BA56-8502-A26D-55B373FC6B40}"/>
              </a:ext>
            </a:extLst>
          </p:cNvPr>
          <p:cNvSpPr txBox="1"/>
          <p:nvPr/>
        </p:nvSpPr>
        <p:spPr>
          <a:xfrm>
            <a:off x="2107349" y="2630085"/>
            <a:ext cx="2845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커뮤니티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071616DC-1D91-96F7-8D0F-006246B87383}"/>
              </a:ext>
            </a:extLst>
          </p:cNvPr>
          <p:cNvGrpSpPr/>
          <p:nvPr/>
        </p:nvGrpSpPr>
        <p:grpSpPr>
          <a:xfrm>
            <a:off x="5391150" y="4603308"/>
            <a:ext cx="10915650" cy="2189713"/>
            <a:chOff x="1233880" y="4252131"/>
            <a:chExt cx="6171429" cy="2304730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1D547481-A5EC-1C17-0D8A-E5436269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1834" y="3454339"/>
              <a:ext cx="12342857" cy="4609461"/>
            </a:xfrm>
            <a:prstGeom prst="rect">
              <a:avLst/>
            </a:prstGeom>
          </p:spPr>
        </p:pic>
        <p:pic>
          <p:nvPicPr>
            <p:cNvPr id="14" name="Object 21">
              <a:extLst>
                <a:ext uri="{FF2B5EF4-FFF2-40B4-BE49-F238E27FC236}">
                  <a16:creationId xmlns:a16="http://schemas.microsoft.com/office/drawing/2014/main" id="{04A2C692-1A76-5F31-1ABE-001F6DBA8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880" y="4252131"/>
              <a:ext cx="6171429" cy="2304730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EFEF2526-6095-A7BD-66F6-F79A2CD59272}"/>
              </a:ext>
            </a:extLst>
          </p:cNvPr>
          <p:cNvGrpSpPr/>
          <p:nvPr/>
        </p:nvGrpSpPr>
        <p:grpSpPr>
          <a:xfrm>
            <a:off x="838200" y="3844483"/>
            <a:ext cx="5410200" cy="4092616"/>
            <a:chOff x="4438603" y="1493261"/>
            <a:chExt cx="16209870" cy="4609461"/>
          </a:xfrm>
        </p:grpSpPr>
        <p:pic>
          <p:nvPicPr>
            <p:cNvPr id="16" name="Object 28">
              <a:extLst>
                <a:ext uri="{FF2B5EF4-FFF2-40B4-BE49-F238E27FC236}">
                  <a16:creationId xmlns:a16="http://schemas.microsoft.com/office/drawing/2014/main" id="{7E3FECE7-8DC7-113A-9FED-36D17642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03" y="1493261"/>
              <a:ext cx="16209870" cy="4609461"/>
            </a:xfrm>
            <a:prstGeom prst="rect">
              <a:avLst/>
            </a:prstGeom>
          </p:spPr>
        </p:pic>
        <p:pic>
          <p:nvPicPr>
            <p:cNvPr id="17" name="Object 29">
              <a:extLst>
                <a:ext uri="{FF2B5EF4-FFF2-40B4-BE49-F238E27FC236}">
                  <a16:creationId xmlns:a16="http://schemas.microsoft.com/office/drawing/2014/main" id="{46CCA96D-2C02-51A6-97AB-32641469F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071" y="2347916"/>
              <a:ext cx="8672931" cy="2466246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789240A0-F2E1-61DB-320A-20D082EB11AA}"/>
              </a:ext>
            </a:extLst>
          </p:cNvPr>
          <p:cNvGrpSpPr/>
          <p:nvPr/>
        </p:nvGrpSpPr>
        <p:grpSpPr>
          <a:xfrm>
            <a:off x="5391150" y="7239712"/>
            <a:ext cx="10915650" cy="2189713"/>
            <a:chOff x="1233880" y="4252131"/>
            <a:chExt cx="6171429" cy="2304730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5A6A3F48-7A87-EDEE-3785-A959DD61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1834" y="3454339"/>
              <a:ext cx="12342857" cy="4609461"/>
            </a:xfrm>
            <a:prstGeom prst="rect">
              <a:avLst/>
            </a:prstGeom>
          </p:spPr>
        </p:pic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EBA27B1B-2EF4-1787-F343-A4D471B1B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880" y="4252131"/>
              <a:ext cx="6171429" cy="2304730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9907B7F3-36C9-AC56-9DD9-1E2F8BB924EF}"/>
              </a:ext>
            </a:extLst>
          </p:cNvPr>
          <p:cNvGrpSpPr/>
          <p:nvPr/>
        </p:nvGrpSpPr>
        <p:grpSpPr>
          <a:xfrm>
            <a:off x="838200" y="6480887"/>
            <a:ext cx="5410200" cy="4092616"/>
            <a:chOff x="4438603" y="1493261"/>
            <a:chExt cx="16209870" cy="4609461"/>
          </a:xfrm>
        </p:grpSpPr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61F24DDC-AD2D-BCFC-78EB-866597ED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03" y="1493261"/>
              <a:ext cx="16209870" cy="4609461"/>
            </a:xfrm>
            <a:prstGeom prst="rect">
              <a:avLst/>
            </a:prstGeom>
          </p:spPr>
        </p:pic>
        <p:pic>
          <p:nvPicPr>
            <p:cNvPr id="23" name="Object 29">
              <a:extLst>
                <a:ext uri="{FF2B5EF4-FFF2-40B4-BE49-F238E27FC236}">
                  <a16:creationId xmlns:a16="http://schemas.microsoft.com/office/drawing/2014/main" id="{E259A7EE-5AF9-872D-D5F4-BE363E18C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071" y="2347916"/>
              <a:ext cx="8672931" cy="246624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326ED7-7191-D177-D6B6-CA48ADA19645}"/>
              </a:ext>
            </a:extLst>
          </p:cNvPr>
          <p:cNvSpPr txBox="1"/>
          <p:nvPr/>
        </p:nvSpPr>
        <p:spPr>
          <a:xfrm>
            <a:off x="2438400" y="5129742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prstClr val="whit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선생님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4215D-FDCB-5966-70DC-77B628162810}"/>
              </a:ext>
            </a:extLst>
          </p:cNvPr>
          <p:cNvSpPr txBox="1"/>
          <p:nvPr/>
        </p:nvSpPr>
        <p:spPr>
          <a:xfrm>
            <a:off x="2362200" y="7429500"/>
            <a:ext cx="2180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prstClr val="whit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</a:t>
            </a:r>
            <a:br>
              <a:rPr lang="en-US" altLang="ko-KR" sz="6000" dirty="0">
                <a:solidFill>
                  <a:prstClr val="whit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6000" dirty="0" err="1">
                <a:solidFill>
                  <a:prstClr val="whit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학습방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1BE23-9C6A-FD00-0653-EC247B30D88F}"/>
              </a:ext>
            </a:extLst>
          </p:cNvPr>
          <p:cNvSpPr txBox="1"/>
          <p:nvPr/>
        </p:nvSpPr>
        <p:spPr>
          <a:xfrm>
            <a:off x="5867400" y="2400300"/>
            <a:ext cx="24705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</a:t>
            </a:r>
            <a: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CRUD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신고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좋아요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9E010-67DD-74AB-7CEA-C95314CAEF16}"/>
              </a:ext>
            </a:extLst>
          </p:cNvPr>
          <p:cNvSpPr txBox="1"/>
          <p:nvPr/>
        </p:nvSpPr>
        <p:spPr>
          <a:xfrm>
            <a:off x="5889171" y="4932829"/>
            <a:ext cx="3034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별점</a:t>
            </a: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기능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선생님 별 자료실 </a:t>
            </a:r>
            <a:b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선생님 별 게시판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B062FB-500F-0E6C-BFD1-065BF352CDC6}"/>
              </a:ext>
            </a:extLst>
          </p:cNvPr>
          <p:cNvSpPr txBox="1"/>
          <p:nvPr/>
        </p:nvSpPr>
        <p:spPr>
          <a:xfrm>
            <a:off x="5868494" y="7523226"/>
            <a:ext cx="36663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달력 </a:t>
            </a:r>
            <a: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API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성적표 자동 계산 기능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내가 쓴 글 </a:t>
            </a:r>
            <a:r>
              <a:rPr lang="en-US" altLang="ko-KR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F8138-E8C8-0EB4-79DA-81783B74CC24}"/>
              </a:ext>
            </a:extLst>
          </p:cNvPr>
          <p:cNvSpPr txBox="1"/>
          <p:nvPr/>
        </p:nvSpPr>
        <p:spPr>
          <a:xfrm>
            <a:off x="8836863" y="2410296"/>
            <a:ext cx="25058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 첨부 </a:t>
            </a: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뉴스 </a:t>
            </a:r>
            <a:r>
              <a:rPr lang="ko-KR" altLang="en-US" sz="3200" dirty="0" err="1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크롤링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759F-83D5-AD3B-D060-26B4481FEFDD}"/>
              </a:ext>
            </a:extLst>
          </p:cNvPr>
          <p:cNvSpPr txBox="1"/>
          <p:nvPr/>
        </p:nvSpPr>
        <p:spPr>
          <a:xfrm>
            <a:off x="9889963" y="7597214"/>
            <a:ext cx="44726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수강신청 한 강좌 상세보기 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동영상 재생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CA8643-96D2-3169-322F-3EB2C8216023}"/>
              </a:ext>
            </a:extLst>
          </p:cNvPr>
          <p:cNvSpPr txBox="1"/>
          <p:nvPr/>
        </p:nvSpPr>
        <p:spPr>
          <a:xfrm>
            <a:off x="9413275" y="4926105"/>
            <a:ext cx="3312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과목 별 선생님 분류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성적표 관리</a:t>
            </a:r>
            <a:endParaRPr lang="en-US" altLang="ko-KR" sz="32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DB7706-7604-CC88-5C98-8E98E69D24E0}"/>
              </a:ext>
            </a:extLst>
          </p:cNvPr>
          <p:cNvSpPr txBox="1"/>
          <p:nvPr/>
        </p:nvSpPr>
        <p:spPr>
          <a:xfrm>
            <a:off x="11588389" y="2400300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누적 시 블라인드 처리</a:t>
            </a:r>
          </a:p>
        </p:txBody>
      </p:sp>
    </p:spTree>
    <p:extLst>
      <p:ext uri="{BB962C8B-B14F-4D97-AF65-F5344CB8AC3E}">
        <p14:creationId xmlns:p14="http://schemas.microsoft.com/office/powerpoint/2010/main" val="224130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2628901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2628900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시연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22C33-0F02-AF6D-460A-8C25D368DD48}"/>
              </a:ext>
            </a:extLst>
          </p:cNvPr>
          <p:cNvSpPr txBox="1"/>
          <p:nvPr/>
        </p:nvSpPr>
        <p:spPr>
          <a:xfrm>
            <a:off x="4767234" y="5950898"/>
            <a:ext cx="962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u="sng" dirty="0">
                <a:effectLst/>
                <a:latin typeface="NotoSansKR"/>
                <a:hlinkClick r:id="rId9"/>
              </a:rPr>
              <a:t>http://10.41.1.198:8080/team14/</a:t>
            </a:r>
            <a:endParaRPr lang="ko-KR" altLang="en-US" sz="5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5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후기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32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4649135" y="-2516058"/>
            <a:ext cx="4649981" cy="4649981"/>
            <a:chOff x="14649135" y="-2516058"/>
            <a:chExt cx="4649981" cy="4649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4760000">
              <a:off x="14649135" y="-2516058"/>
              <a:ext cx="4649981" cy="4649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3309" y="-1122614"/>
            <a:ext cx="2245227" cy="2245227"/>
            <a:chOff x="11393309" y="-1122614"/>
            <a:chExt cx="2245227" cy="2245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760000">
              <a:off x="11393309" y="-1122614"/>
              <a:ext cx="2245227" cy="22452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692874" y="363024"/>
            <a:ext cx="4926316" cy="4680000"/>
            <a:chOff x="911300" y="4200590"/>
            <a:chExt cx="3809524" cy="36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93462" y="2947843"/>
              <a:ext cx="7619048" cy="723809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300" y="4200590"/>
              <a:ext cx="3809524" cy="3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1939" y="5243976"/>
            <a:ext cx="5180283" cy="4680000"/>
            <a:chOff x="5129164" y="4867257"/>
            <a:chExt cx="3809524" cy="36190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4402" y="3614510"/>
              <a:ext cx="7619048" cy="72380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9164" y="4867257"/>
              <a:ext cx="3809524" cy="3619048"/>
            </a:xfrm>
            <a:prstGeom prst="rect">
              <a:avLst/>
            </a:prstGeom>
          </p:spPr>
        </p:pic>
      </p:grpSp>
      <p:pic>
        <p:nvPicPr>
          <p:cNvPr id="25" name="Object 15">
            <a:extLst>
              <a:ext uri="{FF2B5EF4-FFF2-40B4-BE49-F238E27FC236}">
                <a16:creationId xmlns:a16="http://schemas.microsoft.com/office/drawing/2014/main" id="{946D976D-C9CA-A645-D25C-1E2DD6DEE85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8810" y="367127"/>
            <a:ext cx="4926316" cy="4680000"/>
          </a:xfrm>
          <a:prstGeom prst="rect">
            <a:avLst/>
          </a:prstGeom>
        </p:spPr>
      </p:pic>
      <p:pic>
        <p:nvPicPr>
          <p:cNvPr id="30" name="Object 19">
            <a:extLst>
              <a:ext uri="{FF2B5EF4-FFF2-40B4-BE49-F238E27FC236}">
                <a16:creationId xmlns:a16="http://schemas.microsoft.com/office/drawing/2014/main" id="{A0A0B86F-33C7-1818-124A-D59965FDB9C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9800" y="5239874"/>
            <a:ext cx="5180278" cy="4680000"/>
          </a:xfrm>
          <a:prstGeom prst="rect">
            <a:avLst/>
          </a:prstGeom>
        </p:spPr>
      </p:pic>
      <p:pic>
        <p:nvPicPr>
          <p:cNvPr id="33" name="Object 15">
            <a:extLst>
              <a:ext uri="{FF2B5EF4-FFF2-40B4-BE49-F238E27FC236}">
                <a16:creationId xmlns:a16="http://schemas.microsoft.com/office/drawing/2014/main" id="{564B102F-3F8B-D836-401B-C9EC2356B3B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0842" y="363024"/>
            <a:ext cx="4926316" cy="46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C3D82C-6D76-F0DA-665A-81AEC2351F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800" y="5539526"/>
            <a:ext cx="720000" cy="7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093092-8525-2100-7BE3-7FE191D41B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539526"/>
            <a:ext cx="720000" cy="72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149030B-E334-ECCD-73DA-D3A5D8EF23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551502"/>
            <a:ext cx="720000" cy="72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344C685-30BE-801C-6057-58E4BE0B6A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96494"/>
            <a:ext cx="720000" cy="72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73EA876-5180-2938-918D-291392B092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19" y="596494"/>
            <a:ext cx="720000" cy="72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91DB52-6FEB-4FD1-D302-A0AE44452C4D}"/>
              </a:ext>
            </a:extLst>
          </p:cNvPr>
          <p:cNvSpPr txBox="1"/>
          <p:nvPr/>
        </p:nvSpPr>
        <p:spPr>
          <a:xfrm>
            <a:off x="1887877" y="659982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오세훈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80B7A5-8539-4FC9-5AC5-8F2E308310E9}"/>
              </a:ext>
            </a:extLst>
          </p:cNvPr>
          <p:cNvSpPr txBox="1"/>
          <p:nvPr/>
        </p:nvSpPr>
        <p:spPr>
          <a:xfrm>
            <a:off x="7710080" y="64770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박진권</a:t>
            </a:r>
            <a:endParaRPr lang="ko-KR" altLang="en-US" sz="4400" dirty="0">
              <a:solidFill>
                <a:srgbClr val="37415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EC3B1B-2C70-C67F-E550-08C65E9CBD81}"/>
              </a:ext>
            </a:extLst>
          </p:cNvPr>
          <p:cNvSpPr txBox="1"/>
          <p:nvPr/>
        </p:nvSpPr>
        <p:spPr>
          <a:xfrm>
            <a:off x="13958480" y="64770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신승원</a:t>
            </a:r>
            <a:endParaRPr lang="ko-KR" altLang="en-US" sz="4400" dirty="0">
              <a:solidFill>
                <a:srgbClr val="37415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462FB9-187E-A40A-1EEE-F4E23D44EC38}"/>
              </a:ext>
            </a:extLst>
          </p:cNvPr>
          <p:cNvSpPr txBox="1"/>
          <p:nvPr/>
        </p:nvSpPr>
        <p:spPr>
          <a:xfrm>
            <a:off x="4419600" y="5593259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구예진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A4D81E-1557-5E4E-6E10-291E32614332}"/>
              </a:ext>
            </a:extLst>
          </p:cNvPr>
          <p:cNvSpPr txBox="1"/>
          <p:nvPr/>
        </p:nvSpPr>
        <p:spPr>
          <a:xfrm>
            <a:off x="11062880" y="5600700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백준철</a:t>
            </a:r>
            <a:endParaRPr lang="ko-KR" altLang="en-US" sz="4400" dirty="0">
              <a:solidFill>
                <a:srgbClr val="37415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B2ACF4-83AC-F5FF-3AD4-A92988423C0B}"/>
              </a:ext>
            </a:extLst>
          </p:cNvPr>
          <p:cNvSpPr txBox="1"/>
          <p:nvPr/>
        </p:nvSpPr>
        <p:spPr>
          <a:xfrm>
            <a:off x="3429000" y="6467995"/>
            <a:ext cx="477566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개월 간 함께한 팀원들과 </a:t>
            </a:r>
            <a:endParaRPr lang="en-US" altLang="ko-KR" sz="28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중간 합류한 진권이까지 너무 </a:t>
            </a:r>
            <a:endParaRPr lang="en-US" altLang="ko-KR" sz="28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고맙고 감사했습니다</a:t>
            </a:r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갈등없이 </a:t>
            </a:r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프로젝트까지 </a:t>
            </a:r>
            <a:endParaRPr lang="en-US" altLang="ko-KR" sz="28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마무리 할 수</a:t>
            </a:r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있어서 좋았습니다</a:t>
            </a:r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</a:p>
          <a:p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많이 배울 수 있는 기회였습니다</a:t>
            </a:r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ko-KR" altLang="en-US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다들 고생했어요</a:t>
            </a:r>
            <a:r>
              <a:rPr lang="en-US" altLang="ko-KR" sz="2800" dirty="0">
                <a:solidFill>
                  <a:srgbClr val="37415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!!</a:t>
            </a:r>
            <a:endParaRPr lang="ko-KR" altLang="en-US" sz="28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FF1262-5410-07F7-927E-681A9A3DC59B}"/>
              </a:ext>
            </a:extLst>
          </p:cNvPr>
          <p:cNvSpPr txBox="1"/>
          <p:nvPr/>
        </p:nvSpPr>
        <p:spPr>
          <a:xfrm>
            <a:off x="932526" y="1437471"/>
            <a:ext cx="456727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짧은 시간동안 구현하기가 </a:t>
            </a:r>
            <a:endParaRPr lang="en-US" altLang="ko-KR" sz="2800" b="0" i="0" dirty="0">
              <a:solidFill>
                <a:srgbClr val="37415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많이 힘들었지만 좋은 팀원들을 </a:t>
            </a:r>
            <a:endParaRPr lang="en-US" altLang="ko-KR" sz="2800" b="0" i="0" dirty="0">
              <a:solidFill>
                <a:srgbClr val="37415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만나 그래도 재밌게 알차게 </a:t>
            </a:r>
            <a:endParaRPr lang="en-US" altLang="ko-KR" sz="2800" b="0" i="0" dirty="0">
              <a:solidFill>
                <a:srgbClr val="37415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진행한 것 같습니다</a:t>
            </a:r>
            <a:r>
              <a:rPr lang="en-US" altLang="ko-KR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이제 다음 프로젝트부터 </a:t>
            </a:r>
            <a:endParaRPr lang="en-US" altLang="ko-KR" sz="2800" b="0" i="0" dirty="0">
              <a:solidFill>
                <a:srgbClr val="37415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팀이 바뀌어도 우정은 그대로</a:t>
            </a:r>
            <a:endParaRPr lang="en-US" altLang="ko-KR" sz="2800" b="0" i="0" dirty="0">
              <a:solidFill>
                <a:srgbClr val="37415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갔으면 좋겠습니다</a:t>
            </a:r>
            <a:r>
              <a:rPr lang="en-US" altLang="ko-KR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r>
              <a:rPr lang="ko-KR" altLang="en-US" sz="2800" b="0" i="0" dirty="0">
                <a:solidFill>
                  <a:srgbClr val="37415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ko-KR" altLang="en-US" sz="2800" dirty="0">
              <a:solidFill>
                <a:srgbClr val="37415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8F493-568F-96BC-E69F-B4E87A69781C}"/>
              </a:ext>
            </a:extLst>
          </p:cNvPr>
          <p:cNvSpPr txBox="1"/>
          <p:nvPr/>
        </p:nvSpPr>
        <p:spPr>
          <a:xfrm>
            <a:off x="6856431" y="1819627"/>
            <a:ext cx="45751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 프로젝트를 통해 제 부족한 </a:t>
            </a:r>
            <a:endParaRPr lang="en-US" altLang="ko-KR" sz="28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부분을 파악하고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팀원들과 </a:t>
            </a:r>
            <a:endParaRPr lang="en-US" altLang="ko-KR" sz="28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소통해 새로운 관점과 아이디어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기술적인 지식을 얻어 성장할 </a:t>
            </a:r>
            <a:endParaRPr lang="en-US" altLang="ko-KR" sz="28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 있는 소중한 경험이었습니다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38BC-218C-4BC1-CDEC-16E369ABAF35}"/>
              </a:ext>
            </a:extLst>
          </p:cNvPr>
          <p:cNvSpPr txBox="1"/>
          <p:nvPr/>
        </p:nvSpPr>
        <p:spPr>
          <a:xfrm>
            <a:off x="12881968" y="1257300"/>
            <a:ext cx="45544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짧은 기간 동안 프로젝트를 완성해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내느라 정말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고생많으셨습니다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항상 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열심히 하는 팀원분들이 있어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저도 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뒤쳐지지 않고 조금이라도 더 도움이 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될 수 있도록 열심히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하다보니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많은 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성장을 할 수 있었던 것 같습니다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약 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개월이라는 시간 동안 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함께 프로젝트를 할 수 있어서 정말 </a:t>
            </a:r>
            <a:endParaRPr lang="en-US" altLang="ko-KR" sz="24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감사했습니다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 </a:t>
            </a:r>
          </a:p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마지막 날 그 날까지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화이팅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합시다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300CF-8128-EB85-B3BE-ABBF48019B5C}"/>
              </a:ext>
            </a:extLst>
          </p:cNvPr>
          <p:cNvSpPr txBox="1"/>
          <p:nvPr/>
        </p:nvSpPr>
        <p:spPr>
          <a:xfrm>
            <a:off x="10072640" y="6847301"/>
            <a:ext cx="47933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 </a:t>
            </a:r>
            <a:r>
              <a:rPr lang="ko-KR" altLang="en-US" sz="2800" b="0" i="0" dirty="0" err="1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팀원들과의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마지막 </a:t>
            </a:r>
            <a:endParaRPr lang="en-US" altLang="ko-KR" sz="28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프로젝트여서 그런지 더 아쉬움이</a:t>
            </a:r>
            <a:endParaRPr lang="en-US" altLang="ko-KR" sz="28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남습니다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b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짧은 시간이었지만 노력해줘서 </a:t>
            </a:r>
            <a:endParaRPr lang="en-US" altLang="ko-KR" sz="2800" b="0" i="0" dirty="0">
              <a:solidFill>
                <a:srgbClr val="1D1C1D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모두에게 고맙습니다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913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064843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083255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58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팀원</a:t>
            </a:r>
            <a:r>
              <a:rPr kumimoji="0" lang="ko-KR" altLang="en-US" sz="15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 소개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10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5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5">
            <a:extLst>
              <a:ext uri="{FF2B5EF4-FFF2-40B4-BE49-F238E27FC236}">
                <a16:creationId xmlns:a16="http://schemas.microsoft.com/office/drawing/2014/main" id="{396C23F2-C5FD-C54B-02CF-FEEAEA26D46C}"/>
              </a:ext>
            </a:extLst>
          </p:cNvPr>
          <p:cNvGrpSpPr/>
          <p:nvPr/>
        </p:nvGrpSpPr>
        <p:grpSpPr>
          <a:xfrm>
            <a:off x="8025042" y="5170834"/>
            <a:ext cx="2369063" cy="1048244"/>
            <a:chOff x="10061023" y="7176861"/>
            <a:chExt cx="2369063" cy="1048244"/>
          </a:xfrm>
        </p:grpSpPr>
        <p:pic>
          <p:nvPicPr>
            <p:cNvPr id="34" name="Object 14">
              <a:extLst>
                <a:ext uri="{FF2B5EF4-FFF2-40B4-BE49-F238E27FC236}">
                  <a16:creationId xmlns:a16="http://schemas.microsoft.com/office/drawing/2014/main" id="{9B649860-EA5A-CACE-107B-140587A5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1023" y="7176861"/>
              <a:ext cx="2369063" cy="104824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2400" y="4081216"/>
            <a:ext cx="18285714" cy="3231184"/>
            <a:chOff x="0" y="6499850"/>
            <a:chExt cx="18285714" cy="3231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99850"/>
              <a:ext cx="18285714" cy="3231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2477" y="5235091"/>
            <a:ext cx="2369063" cy="1048244"/>
            <a:chOff x="2033305" y="7176861"/>
            <a:chExt cx="2369063" cy="1048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305" y="7176861"/>
              <a:ext cx="2369063" cy="1048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905" y="2107158"/>
            <a:ext cx="5484295" cy="45719"/>
            <a:chOff x="687905" y="2139148"/>
            <a:chExt cx="5056695" cy="13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905" y="2139148"/>
              <a:ext cx="5056695" cy="13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4359" y="5146664"/>
            <a:ext cx="2369063" cy="1048244"/>
            <a:chOff x="5955269" y="7176861"/>
            <a:chExt cx="2369063" cy="10482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269" y="7176861"/>
              <a:ext cx="2369063" cy="1048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9888" y="5238256"/>
            <a:ext cx="2369063" cy="1048244"/>
            <a:chOff x="10061023" y="7176861"/>
            <a:chExt cx="2369063" cy="10482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1023" y="7176861"/>
              <a:ext cx="2369063" cy="1048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34157" y="5144991"/>
            <a:ext cx="2369063" cy="1048244"/>
            <a:chOff x="13880015" y="7019891"/>
            <a:chExt cx="2369063" cy="10482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0015" y="7019891"/>
              <a:ext cx="2369063" cy="1048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65034" y="-2021419"/>
            <a:ext cx="4649981" cy="4649981"/>
            <a:chOff x="13665034" y="-2021419"/>
            <a:chExt cx="4649981" cy="46499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760000">
              <a:off x="13665034" y="-2021419"/>
              <a:ext cx="4649981" cy="46499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92171" y="1087963"/>
            <a:ext cx="2245227" cy="2245227"/>
            <a:chOff x="11892171" y="1087963"/>
            <a:chExt cx="2245227" cy="22452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760000">
              <a:off x="11892171" y="1087963"/>
              <a:ext cx="2245227" cy="224522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87905" y="591204"/>
            <a:ext cx="849671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400" dirty="0">
                <a:solidFill>
                  <a:srgbClr val="FFFFFF"/>
                </a:solidFill>
                <a:latin typeface="Poppins SemiBold" pitchFamily="34" charset="0"/>
                <a:cs typeface="Poppins SemiBold" pitchFamily="34" charset="0"/>
              </a:rPr>
              <a:t>Our Team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03DF84-AE99-D54D-6891-4022721E8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6" y="2609113"/>
            <a:ext cx="3060000" cy="30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D2632F-12B9-6EBF-1E5E-C096FF41F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34956"/>
            <a:ext cx="3060000" cy="30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AD5731E-A98A-5F2E-0BA7-63AADA911F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37" y="2634956"/>
            <a:ext cx="3060000" cy="30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C88A4E-E7FE-F649-3527-CD921A2D19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157" y="2634965"/>
            <a:ext cx="3060000" cy="30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63A97B2-F1AB-AD96-935A-5723B63F3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20" y="2609113"/>
            <a:ext cx="3060000" cy="30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3C789F-21A0-5341-04DA-E71DDE105EF7}"/>
              </a:ext>
            </a:extLst>
          </p:cNvPr>
          <p:cNvSpPr txBox="1"/>
          <p:nvPr/>
        </p:nvSpPr>
        <p:spPr>
          <a:xfrm>
            <a:off x="1527883" y="6396465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백준철</a:t>
            </a:r>
            <a:endParaRPr lang="ko-KR" altLang="en-US" sz="4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1BF20F-24DC-408B-382B-7666444B8A6F}"/>
              </a:ext>
            </a:extLst>
          </p:cNvPr>
          <p:cNvSpPr txBox="1"/>
          <p:nvPr/>
        </p:nvSpPr>
        <p:spPr>
          <a:xfrm>
            <a:off x="1947869" y="7189355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94C3BA-D074-B57F-4443-249EEDDFAE80}"/>
              </a:ext>
            </a:extLst>
          </p:cNvPr>
          <p:cNvSpPr txBox="1"/>
          <p:nvPr/>
        </p:nvSpPr>
        <p:spPr>
          <a:xfrm>
            <a:off x="1075815" y="7852774"/>
            <a:ext cx="28103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 관련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게시글 신고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선생님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194C9B-6C48-6F09-C9B2-74D0668A7D79}"/>
              </a:ext>
            </a:extLst>
          </p:cNvPr>
          <p:cNvSpPr txBox="1"/>
          <p:nvPr/>
        </p:nvSpPr>
        <p:spPr>
          <a:xfrm>
            <a:off x="4944128" y="6392633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구예진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BF8B36-8AE9-A45C-A345-7336556054D8}"/>
              </a:ext>
            </a:extLst>
          </p:cNvPr>
          <p:cNvSpPr txBox="1"/>
          <p:nvPr/>
        </p:nvSpPr>
        <p:spPr>
          <a:xfrm>
            <a:off x="5364114" y="7185523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32D522-2A94-456B-8153-85D12C9B8614}"/>
              </a:ext>
            </a:extLst>
          </p:cNvPr>
          <p:cNvSpPr txBox="1"/>
          <p:nvPr/>
        </p:nvSpPr>
        <p:spPr>
          <a:xfrm>
            <a:off x="4581015" y="7848942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 관련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이메일 인증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나의 </a:t>
            </a:r>
            <a:r>
              <a:rPr lang="ko-KR" alt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학습방</a:t>
            </a:r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B4F8F2-88A4-6C93-DFA0-0D87481C1DA5}"/>
              </a:ext>
            </a:extLst>
          </p:cNvPr>
          <p:cNvSpPr txBox="1"/>
          <p:nvPr/>
        </p:nvSpPr>
        <p:spPr>
          <a:xfrm>
            <a:off x="8439275" y="6391078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신승원</a:t>
            </a:r>
            <a:endParaRPr lang="ko-KR" altLang="en-US" sz="4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B6E5C7-81E7-C334-E03A-422243E38A96}"/>
              </a:ext>
            </a:extLst>
          </p:cNvPr>
          <p:cNvSpPr txBox="1"/>
          <p:nvPr/>
        </p:nvSpPr>
        <p:spPr>
          <a:xfrm>
            <a:off x="8859261" y="718396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5716CB-92FB-D4E4-3278-755D5171E340}"/>
              </a:ext>
            </a:extLst>
          </p:cNvPr>
          <p:cNvSpPr txBox="1"/>
          <p:nvPr/>
        </p:nvSpPr>
        <p:spPr>
          <a:xfrm>
            <a:off x="8001000" y="7847387"/>
            <a:ext cx="32095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 및 전체 </a:t>
            </a:r>
            <a:r>
              <a:rPr lang="en-US" altLang="ko-K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 </a:t>
            </a:r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담당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성적표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 캘린더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5320EA-E5AF-15E6-8ABE-64B59557364E}"/>
              </a:ext>
            </a:extLst>
          </p:cNvPr>
          <p:cNvSpPr txBox="1"/>
          <p:nvPr/>
        </p:nvSpPr>
        <p:spPr>
          <a:xfrm>
            <a:off x="12002071" y="6299516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박진권</a:t>
            </a:r>
            <a:endParaRPr lang="ko-KR" altLang="en-US" sz="4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1BE495-F73C-323C-565C-2521A6C40539}"/>
              </a:ext>
            </a:extLst>
          </p:cNvPr>
          <p:cNvSpPr txBox="1"/>
          <p:nvPr/>
        </p:nvSpPr>
        <p:spPr>
          <a:xfrm>
            <a:off x="12422057" y="709240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DA6AC1-C11A-4C2E-72FB-0DF32D093D7A}"/>
              </a:ext>
            </a:extLst>
          </p:cNvPr>
          <p:cNvSpPr txBox="1"/>
          <p:nvPr/>
        </p:nvSpPr>
        <p:spPr>
          <a:xfrm>
            <a:off x="11658600" y="7755825"/>
            <a:ext cx="30764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 </a:t>
            </a:r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공지사항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게시글 좋아요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9CB643-568E-8C53-27EF-49A97CED175E}"/>
              </a:ext>
            </a:extLst>
          </p:cNvPr>
          <p:cNvSpPr txBox="1"/>
          <p:nvPr/>
        </p:nvSpPr>
        <p:spPr>
          <a:xfrm>
            <a:off x="15307328" y="6285501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오세훈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3629CC-010B-1DBB-EED7-B4A87998AE83}"/>
              </a:ext>
            </a:extLst>
          </p:cNvPr>
          <p:cNvSpPr txBox="1"/>
          <p:nvPr/>
        </p:nvSpPr>
        <p:spPr>
          <a:xfrm>
            <a:off x="15727314" y="707839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DBA</a:t>
            </a:r>
            <a:endParaRPr lang="ko-KR" altLang="en-US" sz="2800" b="1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908F1-E597-48AC-7A78-30B0045EBFD7}"/>
              </a:ext>
            </a:extLst>
          </p:cNvPr>
          <p:cNvSpPr txBox="1"/>
          <p:nvPr/>
        </p:nvSpPr>
        <p:spPr>
          <a:xfrm>
            <a:off x="15130048" y="7741810"/>
            <a:ext cx="2472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강의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뉴스 </a:t>
            </a:r>
            <a:r>
              <a:rPr lang="en-US" altLang="ko-K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결제 기능 구현</a:t>
            </a:r>
            <a:endParaRPr lang="en-US" altLang="ko-KR" sz="2400" dirty="0">
              <a:solidFill>
                <a:schemeClr val="tx2">
                  <a:lumMod val="20000"/>
                  <a:lumOff val="8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프로</a:t>
            </a:r>
            <a:r>
              <a:rPr lang="ko-KR" altLang="en-US" sz="15000" kern="0" spc="-200" dirty="0" err="1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젝트</a:t>
            </a: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 소개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8115299"/>
            <a:chOff x="0" y="0"/>
            <a:chExt cx="18285714" cy="9229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22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24200" y="4457700"/>
            <a:ext cx="11201400" cy="1240378"/>
            <a:chOff x="6835165" y="6194430"/>
            <a:chExt cx="4615385" cy="5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5165" y="6194430"/>
              <a:ext cx="4615385" cy="59047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74725" y="1866900"/>
            <a:ext cx="17736264" cy="4955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0" i="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온라인 학습이 현재 교육 분야에서 </a:t>
            </a:r>
            <a:endParaRPr lang="en-US" altLang="ko-KR" sz="5000" b="0" i="0" dirty="0">
              <a:solidFill>
                <a:schemeClr val="bg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0" i="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중요한 역할을 차지하고 있</a:t>
            </a:r>
            <a:r>
              <a:rPr lang="ko-KR" altLang="en-US" sz="5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만큼</a:t>
            </a:r>
            <a:endParaRPr lang="en-US" altLang="ko-KR" sz="5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sz="7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7200" b="0" i="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학습자들에게 유연한 학습 과정을 </a:t>
            </a:r>
            <a:endParaRPr lang="en-US" altLang="ko-KR" sz="7200" b="0" i="0" dirty="0">
              <a:solidFill>
                <a:schemeClr val="bg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0" i="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제공하는 플랫폼 제공하는 사이트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79724-3509-D239-7B61-3FBE15F0136F}"/>
              </a:ext>
            </a:extLst>
          </p:cNvPr>
          <p:cNvSpPr txBox="1"/>
          <p:nvPr/>
        </p:nvSpPr>
        <p:spPr>
          <a:xfrm>
            <a:off x="1523999" y="8468903"/>
            <a:ext cx="5257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kern="0" spc="-20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주제 </a:t>
            </a:r>
            <a:r>
              <a:rPr lang="ko-KR" altLang="en-US" sz="9600" kern="0" spc="-2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소개</a:t>
            </a:r>
            <a:endParaRPr kumimoji="0" lang="en-US" altLang="ko-KR" sz="96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8115299"/>
            <a:chOff x="0" y="0"/>
            <a:chExt cx="18285714" cy="9229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22935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080EEA3-C67D-C3BD-973C-7015CA74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57" y="248437"/>
            <a:ext cx="15115715" cy="7562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E37651-1BA6-4491-818C-EAA700E34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8497478"/>
            <a:ext cx="4495800" cy="1462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F8C15-AB52-0A4E-AC84-5912DEE31FEC}"/>
              </a:ext>
            </a:extLst>
          </p:cNvPr>
          <p:cNvSpPr txBox="1"/>
          <p:nvPr/>
        </p:nvSpPr>
        <p:spPr>
          <a:xfrm>
            <a:off x="1523999" y="8468903"/>
            <a:ext cx="76188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kern="0" spc="-200" dirty="0">
                <a:solidFill>
                  <a:srgbClr val="37415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벤치마킹</a:t>
            </a:r>
            <a:endParaRPr kumimoji="0" lang="en-US" altLang="ko-KR" sz="96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02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1094" y="133218"/>
            <a:ext cx="1665812" cy="1161904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2994" y="8883008"/>
            <a:ext cx="1773832" cy="1237248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B38E005-0116-22E5-B017-D44AB830B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60" y="6210707"/>
            <a:ext cx="9265793" cy="277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E1EFE-8B2C-7712-8B77-6AF613BD254E}"/>
              </a:ext>
            </a:extLst>
          </p:cNvPr>
          <p:cNvSpPr txBox="1"/>
          <p:nvPr/>
        </p:nvSpPr>
        <p:spPr>
          <a:xfrm>
            <a:off x="3918509" y="2389097"/>
            <a:ext cx="10448693" cy="322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진보된 학습 기술과 사용자 경험에 중점을 두어 </a:t>
            </a:r>
            <a:br>
              <a:rPr lang="en-US" altLang="ko-KR" sz="32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320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학습자에게 유연하고 효율적인 학습 경험</a:t>
            </a:r>
            <a:r>
              <a:rPr lang="ko-KR" altLang="en-US" sz="3200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ko-KR" altLang="en-US" sz="320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200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</a:t>
            </a:r>
            <a:r>
              <a:rPr lang="ko-KR" altLang="en-US" sz="320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　</a:t>
            </a:r>
            <a:endParaRPr lang="en-US" altLang="ko-KR" sz="3200" i="0" dirty="0">
              <a:solidFill>
                <a:srgbClr val="37415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한다는</a:t>
            </a:r>
            <a:r>
              <a:rPr lang="ko-KR" altLang="en-US" sz="32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점을 </a:t>
            </a:r>
            <a:r>
              <a:rPr lang="ko-KR" altLang="en-US" sz="4000" b="1" dirty="0">
                <a:solidFill>
                  <a:schemeClr val="bg1"/>
                </a:solidFill>
                <a:highlight>
                  <a:srgbClr val="00008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ＴＥＥＮＴＥＥＭ</a:t>
            </a:r>
            <a:r>
              <a:rPr lang="ko-KR" altLang="en-US" sz="32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3200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만의</a:t>
            </a:r>
            <a:r>
              <a:rPr lang="ko-KR" altLang="en-US" sz="32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방식으로 </a:t>
            </a:r>
            <a:r>
              <a:rPr lang="ko-KR" altLang="en-US" sz="3200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벤치마킹</a:t>
            </a:r>
            <a:r>
              <a:rPr lang="ko-KR" altLang="en-US" sz="32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　</a:t>
            </a:r>
            <a:br>
              <a:rPr lang="en-US" altLang="ko-KR" sz="3600" b="0" i="0" dirty="0">
                <a:solidFill>
                  <a:srgbClr val="37415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ko-KR" altLang="en-US" sz="3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A81765-8CF2-0A1D-448E-CDCFCC7B5C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91721" y="5340692"/>
            <a:ext cx="704557" cy="704557"/>
          </a:xfrm>
          <a:prstGeom prst="rect">
            <a:avLst/>
          </a:prstGeom>
          <a:noFill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8D1B82-AA41-E10E-70B2-B554377A6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54" y="1515064"/>
            <a:ext cx="2861002" cy="9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1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9768" y="419166"/>
            <a:ext cx="2326178" cy="1622509"/>
            <a:chOff x="7979768" y="419166"/>
            <a:chExt cx="2326178" cy="1622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9768" y="419166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9768" y="8202600"/>
            <a:ext cx="2326178" cy="1622509"/>
            <a:chOff x="7979768" y="8202600"/>
            <a:chExt cx="2326178" cy="1622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768" y="8202600"/>
              <a:ext cx="2326178" cy="1622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6735" y="4440324"/>
            <a:ext cx="12612243" cy="2156028"/>
            <a:chOff x="6168186" y="4440324"/>
            <a:chExt cx="4069931" cy="2156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3948" y="3503037"/>
              <a:ext cx="8139863" cy="43120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8186" y="4440324"/>
              <a:ext cx="4069931" cy="215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46703" y="5142857"/>
            <a:ext cx="8510666" cy="6458364"/>
            <a:chOff x="-1746703" y="5142857"/>
            <a:chExt cx="8510666" cy="645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46703" y="5142857"/>
              <a:ext cx="8510666" cy="6458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846" y="-853341"/>
            <a:ext cx="8510666" cy="6458364"/>
            <a:chOff x="12390846" y="-853341"/>
            <a:chExt cx="8510666" cy="6458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900000">
              <a:off x="12390846" y="-853341"/>
              <a:ext cx="8510666" cy="645836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17724" y="4440323"/>
            <a:ext cx="13050264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관련</a:t>
            </a:r>
            <a:endParaRPr kumimoji="0" lang="en-US" sz="1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33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2064</Words>
  <Application>Microsoft Office PowerPoint</Application>
  <PresentationFormat>사용자 지정</PresentationFormat>
  <Paragraphs>714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G마켓 산스 Bold</vt:lpstr>
      <vt:lpstr>NotoSansKR</vt:lpstr>
      <vt:lpstr>Pretendard</vt:lpstr>
      <vt:lpstr>Pretendard SemiBold</vt:lpstr>
      <vt:lpstr>맑은 고딕</vt:lpstr>
      <vt:lpstr>여기어때 잘난체</vt:lpstr>
      <vt:lpstr>Arial</vt:lpstr>
      <vt:lpstr>Calibri</vt:lpstr>
      <vt:lpstr>Poppins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예진 구</cp:lastModifiedBy>
  <cp:revision>70</cp:revision>
  <dcterms:created xsi:type="dcterms:W3CDTF">2023-10-25T19:28:29Z</dcterms:created>
  <dcterms:modified xsi:type="dcterms:W3CDTF">2023-10-26T08:19:36Z</dcterms:modified>
</cp:coreProperties>
</file>